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35"/>
  </p:handoutMasterIdLst>
  <p:sldIdLst>
    <p:sldId id="256" r:id="rId2"/>
    <p:sldId id="257" r:id="rId3"/>
    <p:sldId id="258" r:id="rId4"/>
    <p:sldId id="259" r:id="rId5"/>
    <p:sldId id="260" r:id="rId6"/>
    <p:sldId id="264" r:id="rId7"/>
    <p:sldId id="265" r:id="rId8"/>
    <p:sldId id="266" r:id="rId9"/>
    <p:sldId id="267" r:id="rId10"/>
    <p:sldId id="268" r:id="rId11"/>
    <p:sldId id="271" r:id="rId12"/>
    <p:sldId id="269" r:id="rId13"/>
    <p:sldId id="270" r:id="rId14"/>
    <p:sldId id="272" r:id="rId15"/>
    <p:sldId id="273" r:id="rId16"/>
    <p:sldId id="274" r:id="rId17"/>
    <p:sldId id="276" r:id="rId18"/>
    <p:sldId id="277" r:id="rId19"/>
    <p:sldId id="278" r:id="rId20"/>
    <p:sldId id="279" r:id="rId21"/>
    <p:sldId id="280" r:id="rId22"/>
    <p:sldId id="281" r:id="rId23"/>
    <p:sldId id="282" r:id="rId24"/>
    <p:sldId id="283" r:id="rId25"/>
    <p:sldId id="291" r:id="rId26"/>
    <p:sldId id="292" r:id="rId27"/>
    <p:sldId id="293" r:id="rId28"/>
    <p:sldId id="294" r:id="rId29"/>
    <p:sldId id="295" r:id="rId30"/>
    <p:sldId id="296" r:id="rId31"/>
    <p:sldId id="299" r:id="rId32"/>
    <p:sldId id="300" r:id="rId33"/>
    <p:sldId id="302" r:id="rId34"/>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773E4D02-6678-41CA-A587-B5F1CB03EC91}" type="datetimeFigureOut">
              <a:rPr lang="en-US" smtClean="0"/>
              <a:t>11/11/2024</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9782247-37AA-4C8B-9EFC-F2AE21286D82}" type="slidenum">
              <a:rPr lang="en-US" smtClean="0"/>
              <a:t>‹#›</a:t>
            </a:fld>
            <a:endParaRPr lang="en-US"/>
          </a:p>
        </p:txBody>
      </p:sp>
    </p:spTree>
    <p:extLst>
      <p:ext uri="{BB962C8B-B14F-4D97-AF65-F5344CB8AC3E}">
        <p14:creationId xmlns:p14="http://schemas.microsoft.com/office/powerpoint/2010/main" val="36333016"/>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8"/>
            <a:ext cx="8637073" cy="2920713"/>
          </a:xfrm>
        </p:spPr>
        <p:txBody>
          <a:bodyPr bIns="0" anchor="b">
            <a:normAutofit/>
          </a:bodyPr>
          <a:lstStyle>
            <a:lvl1pPr algn="ctr">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1774424" y="3724074"/>
            <a:ext cx="8637072" cy="977621"/>
          </a:xfrm>
        </p:spPr>
        <p:txBody>
          <a:bodyPr tIns="91440" bIns="91440">
            <a:normAutofit/>
          </a:bodyPr>
          <a:lstStyle>
            <a:lvl1pPr marL="0" indent="0" algn="ctr">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9/6/2024</a:t>
            </a:fld>
            <a:endParaRPr lang="en-US" dirty="0"/>
          </a:p>
        </p:txBody>
      </p:sp>
      <p:sp>
        <p:nvSpPr>
          <p:cNvPr id="5" name="Footer Placeholder 4"/>
          <p:cNvSpPr>
            <a:spLocks noGrp="1"/>
          </p:cNvSpPr>
          <p:nvPr>
            <p:ph type="ftr" sz="quarter" idx="11"/>
          </p:nvPr>
        </p:nvSpPr>
        <p:spPr>
          <a:xfrm>
            <a:off x="1451579" y="329307"/>
            <a:ext cx="5626774" cy="309201"/>
          </a:xfrm>
        </p:spPr>
        <p:txBody>
          <a:bodyPr/>
          <a:lstStyle/>
          <a:p>
            <a:endParaRPr lang="en-US" dirty="0"/>
          </a:p>
        </p:txBody>
      </p:sp>
      <p:sp>
        <p:nvSpPr>
          <p:cNvPr id="6" name="Slide Number Placeholder 5"/>
          <p:cNvSpPr>
            <a:spLocks noGrp="1"/>
          </p:cNvSpPr>
          <p:nvPr>
            <p:ph type="sldNum" sz="quarter" idx="12"/>
          </p:nvPr>
        </p:nvSpPr>
        <p:spPr>
          <a:xfrm>
            <a:off x="476834" y="798973"/>
            <a:ext cx="811019" cy="503578"/>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7052"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518654"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74423" y="1756130"/>
            <a:ext cx="8643154" cy="1969007"/>
          </a:xfrm>
        </p:spPr>
        <p:txBody>
          <a:bodyPr anchor="b">
            <a:normAutofit/>
          </a:bodyPr>
          <a:lstStyle>
            <a:lvl1pPr algn="ct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774423" y="3725137"/>
            <a:ext cx="8643154" cy="1093987"/>
          </a:xfrm>
        </p:spPr>
        <p:txBody>
          <a:bodyPr tIns="91440">
            <a:normAutofit/>
          </a:bodyPr>
          <a:lstStyle>
            <a:lvl1pPr marL="0" indent="0" algn="ct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293577"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488654"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54140" y="2017343"/>
            <a:ext cx="4488654"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295603"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488794"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488794"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56025" y="2023003"/>
            <a:ext cx="4488794"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56025" y="2821491"/>
            <a:ext cx="4488794"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2961967" cy="2406518"/>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473032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2961967"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blipFill dpi="0" rotWithShape="1">
              <a:blip r:embed="rId2">
                <a:alphaModFix amt="30000"/>
              </a:blip>
              <a:srcRect/>
              <a:tile tx="0" ty="0" sx="100000" sy="100000" flip="none" algn="ctr"/>
            </a:blip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extrusionH="76200" contourW="12700" prstMaterial="matte">
              <a:bevelT w="152400" h="50800" prst="softRound"/>
              <a:extrusionClr>
                <a:schemeClr val="tx2"/>
              </a:extrusionClr>
              <a:contourClr>
                <a:schemeClr val="bg2"/>
              </a:contourClr>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38100" cmpd="sng">
              <a:solidFill>
                <a:schemeClr val="tx2">
                  <a:lumMod val="25000"/>
                </a:schemeClr>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2"/>
            <a:ext cx="5532328" cy="1922299"/>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50000"/>
              <a:lumOff val="50000"/>
              <a:alpha val="80000"/>
            </a:schemeClr>
          </a:solidFill>
          <a:ln w="9525" cap="sq">
            <a:noFill/>
            <a:miter lim="800000"/>
          </a:ln>
          <a:effectLst/>
        </p:spPr>
        <p:txBody>
          <a:bodyPr vert="horz" lIns="91440" tIns="45720" rIns="91440" bIns="45720" rtlCol="0" anchor="t">
            <a:normAutofit/>
          </a:bodyPr>
          <a:lstStyle>
            <a:lvl1pPr>
              <a:defRPr lang="en-US" sz="3200" dirty="0"/>
            </a:lvl1pPr>
          </a:lstStyle>
          <a:p>
            <a:pPr lvl="0" algn="ctr"/>
            <a:r>
              <a:rPr lang="en-US" smtClean="0"/>
              <a:t>Click icon to add picture</a:t>
            </a:r>
            <a:endParaRPr lang="en-US" dirty="0"/>
          </a:p>
        </p:txBody>
      </p:sp>
      <p:sp>
        <p:nvSpPr>
          <p:cNvPr id="4" name="Text Placeholder 3"/>
          <p:cNvSpPr>
            <a:spLocks noGrp="1"/>
          </p:cNvSpPr>
          <p:nvPr>
            <p:ph type="body" sz="half" idx="2"/>
          </p:nvPr>
        </p:nvSpPr>
        <p:spPr>
          <a:xfrm>
            <a:off x="1450329" y="3059600"/>
            <a:ext cx="5524404" cy="2090134"/>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9/6/2024</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51579" y="804519"/>
            <a:ext cx="9291215" cy="104923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29121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42079"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9/6/2024</a:t>
            </a:fld>
            <a:endParaRPr lang="en-US" dirty="0"/>
          </a:p>
        </p:txBody>
      </p:sp>
      <p:sp>
        <p:nvSpPr>
          <p:cNvPr id="5" name="Footer Placeholder 4"/>
          <p:cNvSpPr>
            <a:spLocks noGrp="1"/>
          </p:cNvSpPr>
          <p:nvPr>
            <p:ph type="ftr" sz="quarter" idx="3"/>
          </p:nvPr>
        </p:nvSpPr>
        <p:spPr>
          <a:xfrm>
            <a:off x="1451579" y="329307"/>
            <a:ext cx="562677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sp>
        <p:nvSpPr>
          <p:cNvPr id="9" name="Rectangle 8"/>
          <p:cNvSpPr/>
          <p:nvPr/>
        </p:nvSpPr>
        <p:spPr>
          <a:xfrm>
            <a:off x="0" y="3622291"/>
            <a:ext cx="12192000" cy="2505984"/>
          </a:xfrm>
          <a:prstGeom prst="rect">
            <a:avLst/>
          </a:prstGeom>
          <a:gradFill flip="none" rotWithShape="1">
            <a:gsLst>
              <a:gs pos="0">
                <a:schemeClr val="bg2">
                  <a:alpha val="0"/>
                </a:schemeClr>
              </a:gs>
              <a:gs pos="100000">
                <a:schemeClr val="bg2">
                  <a:alpha val="8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0" name="Picture 9"/>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29338"/>
            <a:ext cx="12192000" cy="742950"/>
          </a:xfrm>
          <a:prstGeom prst="rect">
            <a:avLst/>
          </a:prstGeom>
        </p:spPr>
      </p:pic>
      <p:cxnSp>
        <p:nvCxnSpPr>
          <p:cNvPr id="12" name="Straight Connector 11"/>
          <p:cNvCxnSpPr/>
          <p:nvPr/>
        </p:nvCxnSpPr>
        <p:spPr>
          <a:xfrm>
            <a:off x="0" y="6138142"/>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3200" b="0" i="0" kern="1200" cap="all">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Title-IX-Policy-and-Procedures.pdf"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11500" dirty="0" smtClean="0"/>
              <a:t>Title ix </a:t>
            </a:r>
            <a:endParaRPr lang="en-US" sz="11500" dirty="0"/>
          </a:p>
        </p:txBody>
      </p:sp>
      <p:sp>
        <p:nvSpPr>
          <p:cNvPr id="3" name="Subtitle 2"/>
          <p:cNvSpPr>
            <a:spLocks noGrp="1"/>
          </p:cNvSpPr>
          <p:nvPr>
            <p:ph type="subTitle" idx="1"/>
          </p:nvPr>
        </p:nvSpPr>
        <p:spPr>
          <a:xfrm>
            <a:off x="1774424" y="3724074"/>
            <a:ext cx="8637072" cy="1562821"/>
          </a:xfrm>
        </p:spPr>
        <p:txBody>
          <a:bodyPr>
            <a:normAutofit fontScale="70000" lnSpcReduction="20000"/>
          </a:bodyPr>
          <a:lstStyle/>
          <a:p>
            <a:r>
              <a:rPr lang="en-US" sz="3200" dirty="0" smtClean="0"/>
              <a:t>Barclay college 2024/25</a:t>
            </a:r>
          </a:p>
          <a:p>
            <a:r>
              <a:rPr lang="en-US" sz="3200" dirty="0" smtClean="0">
                <a:hlinkClick r:id="rId2" action="ppaction://hlinkfile"/>
              </a:rPr>
              <a:t>Title-IX-Policy-and-Procedures.pdf</a:t>
            </a:r>
            <a:endParaRPr lang="en-US" sz="3200" dirty="0" smtClean="0"/>
          </a:p>
          <a:p>
            <a:r>
              <a:rPr lang="en-US" sz="3200" dirty="0"/>
              <a:t>https://www.barclaycollege.edu/about-barclay/</a:t>
            </a:r>
          </a:p>
        </p:txBody>
      </p:sp>
    </p:spTree>
    <p:extLst>
      <p:ext uri="{BB962C8B-B14F-4D97-AF65-F5344CB8AC3E}">
        <p14:creationId xmlns:p14="http://schemas.microsoft.com/office/powerpoint/2010/main" val="909952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Are there other limitations on the reach of the Title IX regulation?</a:t>
            </a:r>
          </a:p>
        </p:txBody>
      </p:sp>
      <p:sp>
        <p:nvSpPr>
          <p:cNvPr id="3" name="Content Placeholder 2"/>
          <p:cNvSpPr>
            <a:spLocks noGrp="1"/>
          </p:cNvSpPr>
          <p:nvPr>
            <p:ph idx="1"/>
          </p:nvPr>
        </p:nvSpPr>
        <p:spPr/>
        <p:txBody>
          <a:bodyPr>
            <a:normAutofit/>
          </a:bodyPr>
          <a:lstStyle/>
          <a:p>
            <a:r>
              <a:rPr lang="en-US" sz="2800" dirty="0"/>
              <a:t>• Regulation </a:t>
            </a:r>
          </a:p>
          <a:p>
            <a:pPr lvl="1"/>
            <a:r>
              <a:rPr lang="en-US" sz="2400" dirty="0" smtClean="0"/>
              <a:t>Does </a:t>
            </a:r>
            <a:r>
              <a:rPr lang="en-US" sz="2400" dirty="0"/>
              <a:t>not apply to the extent it conflicts with the First Amendment and other Constitutional rights </a:t>
            </a:r>
          </a:p>
          <a:p>
            <a:pPr lvl="1"/>
            <a:r>
              <a:rPr lang="en-US" sz="2400" dirty="0" smtClean="0"/>
              <a:t>May </a:t>
            </a:r>
            <a:r>
              <a:rPr lang="en-US" sz="2400" dirty="0"/>
              <a:t>be limited by the federal Religious Freedom Restoration Act </a:t>
            </a:r>
          </a:p>
          <a:p>
            <a:pPr lvl="1"/>
            <a:r>
              <a:rPr lang="en-US" sz="2400" dirty="0" smtClean="0"/>
              <a:t>Does </a:t>
            </a:r>
            <a:r>
              <a:rPr lang="en-US" sz="2400" dirty="0"/>
              <a:t>not regulate the selection of textbooks or curricular materials</a:t>
            </a:r>
          </a:p>
        </p:txBody>
      </p:sp>
    </p:spTree>
    <p:extLst>
      <p:ext uri="{BB962C8B-B14F-4D97-AF65-F5344CB8AC3E}">
        <p14:creationId xmlns:p14="http://schemas.microsoft.com/office/powerpoint/2010/main" val="3658660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7287" y="1186248"/>
            <a:ext cx="8951242" cy="3064476"/>
          </a:xfrm>
        </p:spPr>
        <p:txBody>
          <a:bodyPr>
            <a:normAutofit/>
          </a:bodyPr>
          <a:lstStyle/>
          <a:p>
            <a:r>
              <a:rPr lang="en-US" dirty="0"/>
              <a:t>Sex Discrimination and Sex-Based Harassment</a:t>
            </a:r>
          </a:p>
        </p:txBody>
      </p:sp>
    </p:spTree>
    <p:extLst>
      <p:ext uri="{BB962C8B-B14F-4D97-AF65-F5344CB8AC3E}">
        <p14:creationId xmlns:p14="http://schemas.microsoft.com/office/powerpoint/2010/main" val="805242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the Title IX regulation include in the concept of “sex”? </a:t>
            </a:r>
          </a:p>
        </p:txBody>
      </p:sp>
      <p:sp>
        <p:nvSpPr>
          <p:cNvPr id="3" name="Content Placeholder 2"/>
          <p:cNvSpPr>
            <a:spLocks noGrp="1"/>
          </p:cNvSpPr>
          <p:nvPr>
            <p:ph idx="1"/>
          </p:nvPr>
        </p:nvSpPr>
        <p:spPr/>
        <p:txBody>
          <a:bodyPr>
            <a:normAutofit fontScale="85000" lnSpcReduction="20000"/>
          </a:bodyPr>
          <a:lstStyle/>
          <a:p>
            <a:r>
              <a:rPr lang="en-US" sz="2800" dirty="0" smtClean="0"/>
              <a:t>Assigned </a:t>
            </a:r>
            <a:r>
              <a:rPr lang="en-US" sz="2800" dirty="0"/>
              <a:t>sex at birth </a:t>
            </a:r>
          </a:p>
          <a:p>
            <a:r>
              <a:rPr lang="en-US" sz="2800" dirty="0" smtClean="0"/>
              <a:t>“</a:t>
            </a:r>
            <a:r>
              <a:rPr lang="en-US" sz="2800" dirty="0"/>
              <a:t>Biological” sex </a:t>
            </a:r>
          </a:p>
          <a:p>
            <a:r>
              <a:rPr lang="en-US" sz="2800" dirty="0" smtClean="0"/>
              <a:t>Sex </a:t>
            </a:r>
            <a:r>
              <a:rPr lang="en-US" sz="2800" dirty="0"/>
              <a:t>stereotypes </a:t>
            </a:r>
          </a:p>
          <a:p>
            <a:r>
              <a:rPr lang="en-US" sz="2800" dirty="0" smtClean="0"/>
              <a:t>Sex </a:t>
            </a:r>
            <a:r>
              <a:rPr lang="en-US" sz="2800" dirty="0"/>
              <a:t>characteristics </a:t>
            </a:r>
          </a:p>
          <a:p>
            <a:r>
              <a:rPr lang="en-US" sz="2600" dirty="0" smtClean="0"/>
              <a:t>Pregnancy </a:t>
            </a:r>
            <a:r>
              <a:rPr lang="en-US" sz="2600" dirty="0"/>
              <a:t>and pregnancy-related conditions </a:t>
            </a:r>
          </a:p>
          <a:p>
            <a:r>
              <a:rPr lang="en-US" sz="2800" dirty="0" smtClean="0"/>
              <a:t>Sexual </a:t>
            </a:r>
            <a:r>
              <a:rPr lang="en-US" sz="2800" dirty="0"/>
              <a:t>orientation </a:t>
            </a:r>
          </a:p>
          <a:p>
            <a:r>
              <a:rPr lang="en-US" sz="2800" dirty="0" smtClean="0"/>
              <a:t>Gender </a:t>
            </a:r>
            <a:r>
              <a:rPr lang="en-US" sz="2800" dirty="0"/>
              <a:t>identity</a:t>
            </a:r>
          </a:p>
        </p:txBody>
      </p:sp>
    </p:spTree>
    <p:extLst>
      <p:ext uri="{BB962C8B-B14F-4D97-AF65-F5344CB8AC3E}">
        <p14:creationId xmlns:p14="http://schemas.microsoft.com/office/powerpoint/2010/main" val="2992369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sex discrimination?</a:t>
            </a:r>
          </a:p>
        </p:txBody>
      </p:sp>
      <p:sp>
        <p:nvSpPr>
          <p:cNvPr id="3" name="Content Placeholder 2"/>
          <p:cNvSpPr>
            <a:spLocks noGrp="1"/>
          </p:cNvSpPr>
          <p:nvPr>
            <p:ph idx="1"/>
          </p:nvPr>
        </p:nvSpPr>
        <p:spPr>
          <a:xfrm>
            <a:off x="1451579" y="1853754"/>
            <a:ext cx="9291215" cy="3450613"/>
          </a:xfrm>
        </p:spPr>
        <p:txBody>
          <a:bodyPr>
            <a:noAutofit/>
          </a:bodyPr>
          <a:lstStyle/>
          <a:p>
            <a:r>
              <a:rPr lang="en-US" sz="3200" dirty="0"/>
              <a:t>Adverse treatment of a person on the basis of sex </a:t>
            </a:r>
          </a:p>
          <a:p>
            <a:r>
              <a:rPr lang="en-US" sz="3200" dirty="0" smtClean="0"/>
              <a:t>Limits </a:t>
            </a:r>
            <a:r>
              <a:rPr lang="en-US" sz="3200" dirty="0"/>
              <a:t>or excludes the person from participating in the institution’s education program or activity or denies or limits the benefits thereof</a:t>
            </a:r>
          </a:p>
        </p:txBody>
      </p:sp>
    </p:spTree>
    <p:extLst>
      <p:ext uri="{BB962C8B-B14F-4D97-AF65-F5344CB8AC3E}">
        <p14:creationId xmlns:p14="http://schemas.microsoft.com/office/powerpoint/2010/main" val="848874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programmatic discrimination?</a:t>
            </a:r>
          </a:p>
        </p:txBody>
      </p:sp>
      <p:sp>
        <p:nvSpPr>
          <p:cNvPr id="3" name="Content Placeholder 2"/>
          <p:cNvSpPr>
            <a:spLocks noGrp="1"/>
          </p:cNvSpPr>
          <p:nvPr>
            <p:ph idx="1"/>
          </p:nvPr>
        </p:nvSpPr>
        <p:spPr>
          <a:xfrm>
            <a:off x="1451578" y="1637622"/>
            <a:ext cx="9291215" cy="3923591"/>
          </a:xfrm>
        </p:spPr>
        <p:txBody>
          <a:bodyPr>
            <a:noAutofit/>
          </a:bodyPr>
          <a:lstStyle/>
          <a:p>
            <a:r>
              <a:rPr lang="en-US" sz="2800" dirty="0" smtClean="0"/>
              <a:t>Programmatic </a:t>
            </a:r>
            <a:r>
              <a:rPr lang="en-US" sz="2800" dirty="0"/>
              <a:t>discrimination adversely affects persons as a group or by category, rather than by individualized decision </a:t>
            </a:r>
          </a:p>
          <a:p>
            <a:r>
              <a:rPr lang="en-US" sz="2800" dirty="0" smtClean="0"/>
              <a:t>Programmatic </a:t>
            </a:r>
            <a:r>
              <a:rPr lang="en-US" sz="2800" dirty="0"/>
              <a:t>discrimination is usually not attributed to an individual perpetrator (i.e., “respondent”)</a:t>
            </a:r>
          </a:p>
        </p:txBody>
      </p:sp>
    </p:spTree>
    <p:extLst>
      <p:ext uri="{BB962C8B-B14F-4D97-AF65-F5344CB8AC3E}">
        <p14:creationId xmlns:p14="http://schemas.microsoft.com/office/powerpoint/2010/main" val="3396171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individualized discrimination?</a:t>
            </a:r>
          </a:p>
        </p:txBody>
      </p:sp>
      <p:sp>
        <p:nvSpPr>
          <p:cNvPr id="3" name="Content Placeholder 2"/>
          <p:cNvSpPr>
            <a:spLocks noGrp="1"/>
          </p:cNvSpPr>
          <p:nvPr>
            <p:ph idx="1"/>
          </p:nvPr>
        </p:nvSpPr>
        <p:spPr>
          <a:xfrm>
            <a:off x="1451579" y="1853754"/>
            <a:ext cx="9291215" cy="3717803"/>
          </a:xfrm>
        </p:spPr>
        <p:txBody>
          <a:bodyPr>
            <a:normAutofit lnSpcReduction="10000"/>
          </a:bodyPr>
          <a:lstStyle/>
          <a:p>
            <a:r>
              <a:rPr lang="en-US" sz="2800" dirty="0"/>
              <a:t>A particular decision is made, or particular action taken, that results in adverse treatment of a particular person that limits or excludes them from participation or denies or limits benefits </a:t>
            </a:r>
          </a:p>
          <a:p>
            <a:r>
              <a:rPr lang="en-US" sz="2800" dirty="0" smtClean="0"/>
              <a:t>Typically</a:t>
            </a:r>
            <a:r>
              <a:rPr lang="en-US" sz="2800" dirty="0"/>
              <a:t>, individualized discrimination has an identifiable “respondent” who makes the discriminatory decision</a:t>
            </a:r>
          </a:p>
        </p:txBody>
      </p:sp>
    </p:spTree>
    <p:extLst>
      <p:ext uri="{BB962C8B-B14F-4D97-AF65-F5344CB8AC3E}">
        <p14:creationId xmlns:p14="http://schemas.microsoft.com/office/powerpoint/2010/main" val="1899865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Is different treatment or sex-separation ever permitted?</a:t>
            </a:r>
          </a:p>
        </p:txBody>
      </p:sp>
      <p:sp>
        <p:nvSpPr>
          <p:cNvPr id="3" name="Content Placeholder 2"/>
          <p:cNvSpPr>
            <a:spLocks noGrp="1"/>
          </p:cNvSpPr>
          <p:nvPr>
            <p:ph idx="1"/>
          </p:nvPr>
        </p:nvSpPr>
        <p:spPr>
          <a:xfrm>
            <a:off x="759067" y="1853753"/>
            <a:ext cx="10676238" cy="3805641"/>
          </a:xfrm>
        </p:spPr>
        <p:txBody>
          <a:bodyPr>
            <a:noAutofit/>
          </a:bodyPr>
          <a:lstStyle/>
          <a:p>
            <a:r>
              <a:rPr lang="en-US" sz="2400" dirty="0" smtClean="0"/>
              <a:t>If it </a:t>
            </a:r>
            <a:r>
              <a:rPr lang="en-US" sz="2400" dirty="0"/>
              <a:t>is otherwise explicitly permitted by the statute or regulations, like: </a:t>
            </a:r>
          </a:p>
          <a:p>
            <a:pPr lvl="1"/>
            <a:r>
              <a:rPr lang="en-US" sz="2400" dirty="0" smtClean="0"/>
              <a:t>Sex-separated </a:t>
            </a:r>
            <a:r>
              <a:rPr lang="en-US" sz="2400" dirty="0"/>
              <a:t>living facilities </a:t>
            </a:r>
          </a:p>
          <a:p>
            <a:pPr lvl="1"/>
            <a:r>
              <a:rPr lang="en-US" sz="2400" dirty="0" smtClean="0"/>
              <a:t>Sex-separated </a:t>
            </a:r>
            <a:r>
              <a:rPr lang="en-US" sz="2400" dirty="0"/>
              <a:t>sports teams involving a contact sport or where selection is based on competitive skill </a:t>
            </a:r>
          </a:p>
          <a:p>
            <a:pPr lvl="1"/>
            <a:r>
              <a:rPr lang="en-US" sz="2400" dirty="0" smtClean="0"/>
              <a:t>Social </a:t>
            </a:r>
            <a:r>
              <a:rPr lang="en-US" sz="2400" dirty="0"/>
              <a:t>fraternities and sororities </a:t>
            </a:r>
          </a:p>
          <a:p>
            <a:pPr lvl="1"/>
            <a:r>
              <a:rPr lang="en-US" sz="2400" dirty="0" smtClean="0"/>
              <a:t>Father-son/mother-daughter </a:t>
            </a:r>
            <a:r>
              <a:rPr lang="en-US" sz="2400" dirty="0"/>
              <a:t>activities</a:t>
            </a:r>
          </a:p>
        </p:txBody>
      </p:sp>
    </p:spTree>
    <p:extLst>
      <p:ext uri="{BB962C8B-B14F-4D97-AF65-F5344CB8AC3E}">
        <p14:creationId xmlns:p14="http://schemas.microsoft.com/office/powerpoint/2010/main" val="4072862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1428" y="617838"/>
            <a:ext cx="8643154" cy="1130218"/>
          </a:xfrm>
        </p:spPr>
        <p:txBody>
          <a:bodyPr/>
          <a:lstStyle/>
          <a:p>
            <a:r>
              <a:rPr lang="en-US" dirty="0"/>
              <a:t>What about separation based on gender identity?</a:t>
            </a:r>
          </a:p>
        </p:txBody>
      </p:sp>
      <p:sp>
        <p:nvSpPr>
          <p:cNvPr id="3" name="Text Placeholder 2"/>
          <p:cNvSpPr>
            <a:spLocks noGrp="1"/>
          </p:cNvSpPr>
          <p:nvPr>
            <p:ph type="body" idx="1"/>
          </p:nvPr>
        </p:nvSpPr>
        <p:spPr>
          <a:xfrm>
            <a:off x="798022" y="1748057"/>
            <a:ext cx="10598727" cy="3996038"/>
          </a:xfrm>
        </p:spPr>
        <p:txBody>
          <a:bodyPr>
            <a:noAutofit/>
          </a:bodyPr>
          <a:lstStyle/>
          <a:p>
            <a:pPr marL="457200" indent="-457200" algn="l">
              <a:buFont typeface="Arial" panose="020B0604020202020204" pitchFamily="34" charset="0"/>
              <a:buChar char="•"/>
            </a:pPr>
            <a:r>
              <a:rPr lang="en-US" sz="2800" dirty="0"/>
              <a:t>A policy or practice that prevents a person from participating consistent with the person’s gender </a:t>
            </a:r>
            <a:r>
              <a:rPr lang="en-US" sz="2800" dirty="0" smtClean="0"/>
              <a:t>identity and </a:t>
            </a:r>
            <a:r>
              <a:rPr lang="en-US" sz="2800" dirty="0"/>
              <a:t>subjects a person to more than de </a:t>
            </a:r>
            <a:r>
              <a:rPr lang="en-US" sz="2800" dirty="0" err="1"/>
              <a:t>minimis</a:t>
            </a:r>
            <a:r>
              <a:rPr lang="en-US" sz="2800" dirty="0"/>
              <a:t> harm and is discriminatory </a:t>
            </a:r>
          </a:p>
          <a:p>
            <a:pPr marL="457200" indent="-457200" algn="l">
              <a:buFont typeface="Arial" panose="020B0604020202020204" pitchFamily="34" charset="0"/>
              <a:buChar char="•"/>
            </a:pPr>
            <a:r>
              <a:rPr lang="en-US" sz="2800" dirty="0" smtClean="0"/>
              <a:t>Unless </a:t>
            </a:r>
            <a:r>
              <a:rPr lang="en-US" sz="2800" dirty="0"/>
              <a:t>the separation is specifically permitted by Title IX or the </a:t>
            </a:r>
            <a:r>
              <a:rPr lang="en-US" sz="2800" dirty="0" smtClean="0"/>
              <a:t>regulation</a:t>
            </a:r>
          </a:p>
          <a:p>
            <a:pPr marL="457200" indent="-457200" algn="l">
              <a:buFont typeface="Arial" panose="020B0604020202020204" pitchFamily="34" charset="0"/>
              <a:buChar char="•"/>
            </a:pPr>
            <a:r>
              <a:rPr lang="en-US" sz="2800" dirty="0" smtClean="0"/>
              <a:t>Because of our religious policies and platform, Barclay is exempt</a:t>
            </a:r>
            <a:endParaRPr lang="en-US" sz="2800" dirty="0"/>
          </a:p>
        </p:txBody>
      </p:sp>
    </p:spTree>
    <p:extLst>
      <p:ext uri="{BB962C8B-B14F-4D97-AF65-F5344CB8AC3E}">
        <p14:creationId xmlns:p14="http://schemas.microsoft.com/office/powerpoint/2010/main" val="47572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9"/>
            <a:ext cx="8637073" cy="1520772"/>
          </a:xfrm>
        </p:spPr>
        <p:txBody>
          <a:bodyPr>
            <a:normAutofit fontScale="90000"/>
          </a:bodyPr>
          <a:lstStyle/>
          <a:p>
            <a:r>
              <a:rPr lang="en-US" sz="5400" dirty="0"/>
              <a:t>What is sex-based harassment?</a:t>
            </a:r>
          </a:p>
        </p:txBody>
      </p:sp>
      <p:sp>
        <p:nvSpPr>
          <p:cNvPr id="3" name="Subtitle 2"/>
          <p:cNvSpPr>
            <a:spLocks noGrp="1"/>
          </p:cNvSpPr>
          <p:nvPr>
            <p:ph type="subTitle" idx="1"/>
          </p:nvPr>
        </p:nvSpPr>
        <p:spPr>
          <a:xfrm>
            <a:off x="1774424" y="2323071"/>
            <a:ext cx="8637072" cy="3237469"/>
          </a:xfrm>
        </p:spPr>
        <p:txBody>
          <a:bodyPr>
            <a:normAutofit/>
          </a:bodyPr>
          <a:lstStyle/>
          <a:p>
            <a:pPr marL="342900" indent="-342900" algn="l">
              <a:buFont typeface="Arial" panose="020B0604020202020204" pitchFamily="34" charset="0"/>
              <a:buChar char="•"/>
            </a:pPr>
            <a:r>
              <a:rPr lang="en-US" sz="2400" dirty="0"/>
              <a:t>Conduct that is sexual in nature or on the basis of sex </a:t>
            </a:r>
          </a:p>
          <a:p>
            <a:pPr marL="342900" indent="-342900" algn="l">
              <a:buFont typeface="Arial" panose="020B0604020202020204" pitchFamily="34" charset="0"/>
              <a:buChar char="•"/>
            </a:pPr>
            <a:r>
              <a:rPr lang="en-US" sz="2400" dirty="0" smtClean="0"/>
              <a:t>And </a:t>
            </a:r>
            <a:r>
              <a:rPr lang="en-US" sz="2400" dirty="0"/>
              <a:t>that constitutes: </a:t>
            </a:r>
            <a:endParaRPr lang="en-US" sz="2400" dirty="0" smtClean="0"/>
          </a:p>
          <a:p>
            <a:pPr marL="800100" lvl="1" indent="-342900" algn="l">
              <a:buFont typeface="Arial" panose="020B0604020202020204" pitchFamily="34" charset="0"/>
              <a:buChar char="•"/>
            </a:pPr>
            <a:r>
              <a:rPr lang="en-US" sz="2400" dirty="0" smtClean="0"/>
              <a:t>Quid </a:t>
            </a:r>
            <a:r>
              <a:rPr lang="en-US" sz="2400" dirty="0"/>
              <a:t>pro quo harassment </a:t>
            </a:r>
          </a:p>
          <a:p>
            <a:pPr marL="800100" lvl="1" indent="-342900" algn="l">
              <a:buFont typeface="Arial" panose="020B0604020202020204" pitchFamily="34" charset="0"/>
              <a:buChar char="•"/>
            </a:pPr>
            <a:r>
              <a:rPr lang="en-US" sz="2400" dirty="0" smtClean="0"/>
              <a:t>Hostile </a:t>
            </a:r>
            <a:r>
              <a:rPr lang="en-US" sz="2400" dirty="0"/>
              <a:t>environment harassment </a:t>
            </a:r>
          </a:p>
          <a:p>
            <a:pPr marL="800100" lvl="1" indent="-342900" algn="l">
              <a:buFont typeface="Arial" panose="020B0604020202020204" pitchFamily="34" charset="0"/>
              <a:buChar char="•"/>
            </a:pPr>
            <a:r>
              <a:rPr lang="en-US" sz="2400" dirty="0" smtClean="0"/>
              <a:t>Certain </a:t>
            </a:r>
            <a:r>
              <a:rPr lang="en-US" sz="2400" dirty="0"/>
              <a:t>specific offenses</a:t>
            </a:r>
          </a:p>
        </p:txBody>
      </p:sp>
    </p:spTree>
    <p:extLst>
      <p:ext uri="{BB962C8B-B14F-4D97-AF65-F5344CB8AC3E}">
        <p14:creationId xmlns:p14="http://schemas.microsoft.com/office/powerpoint/2010/main" val="3399383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5546" y="668736"/>
            <a:ext cx="10527957" cy="1969007"/>
          </a:xfrm>
        </p:spPr>
        <p:txBody>
          <a:bodyPr>
            <a:noAutofit/>
          </a:bodyPr>
          <a:lstStyle/>
          <a:p>
            <a:r>
              <a:rPr lang="en-US" sz="4000" dirty="0"/>
              <a:t>What’s the difference between sexual conduct and conduct that is on the basis of sex?</a:t>
            </a:r>
          </a:p>
        </p:txBody>
      </p:sp>
      <p:sp>
        <p:nvSpPr>
          <p:cNvPr id="3" name="Text Placeholder 2"/>
          <p:cNvSpPr>
            <a:spLocks noGrp="1"/>
          </p:cNvSpPr>
          <p:nvPr>
            <p:ph type="body" idx="1"/>
          </p:nvPr>
        </p:nvSpPr>
        <p:spPr>
          <a:xfrm>
            <a:off x="1774423" y="2637743"/>
            <a:ext cx="8643154" cy="3145219"/>
          </a:xfrm>
        </p:spPr>
        <p:txBody>
          <a:bodyPr>
            <a:normAutofit/>
          </a:bodyPr>
          <a:lstStyle/>
          <a:p>
            <a:pPr marL="285750" indent="-285750" algn="l">
              <a:buFont typeface="Arial" panose="020B0604020202020204" pitchFamily="34" charset="0"/>
              <a:buChar char="•"/>
            </a:pPr>
            <a:r>
              <a:rPr lang="en-US" sz="3200" dirty="0" smtClean="0"/>
              <a:t>“</a:t>
            </a:r>
            <a:r>
              <a:rPr lang="en-US" sz="3200" dirty="0"/>
              <a:t>Sexual” means the conduct itself has a sexual nature </a:t>
            </a:r>
          </a:p>
          <a:p>
            <a:pPr marL="285750" indent="-285750" algn="l">
              <a:buFont typeface="Arial" panose="020B0604020202020204" pitchFamily="34" charset="0"/>
              <a:buChar char="•"/>
            </a:pPr>
            <a:r>
              <a:rPr lang="en-US" sz="3200" dirty="0" smtClean="0"/>
              <a:t>“</a:t>
            </a:r>
            <a:r>
              <a:rPr lang="en-US" sz="3200" dirty="0"/>
              <a:t>On the basis of sex” means the conduct is targeted at a person because of their sex</a:t>
            </a:r>
          </a:p>
        </p:txBody>
      </p:sp>
    </p:spTree>
    <p:extLst>
      <p:ext uri="{BB962C8B-B14F-4D97-AF65-F5344CB8AC3E}">
        <p14:creationId xmlns:p14="http://schemas.microsoft.com/office/powerpoint/2010/main" val="3967263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74423" y="802299"/>
            <a:ext cx="8637073" cy="953350"/>
          </a:xfrm>
        </p:spPr>
        <p:txBody>
          <a:bodyPr/>
          <a:lstStyle/>
          <a:p>
            <a:r>
              <a:rPr lang="en-US" dirty="0" smtClean="0"/>
              <a:t>What is title ix</a:t>
            </a:r>
            <a:endParaRPr lang="en-US" dirty="0"/>
          </a:p>
        </p:txBody>
      </p:sp>
      <p:sp>
        <p:nvSpPr>
          <p:cNvPr id="3" name="Subtitle 2"/>
          <p:cNvSpPr>
            <a:spLocks noGrp="1"/>
          </p:cNvSpPr>
          <p:nvPr>
            <p:ph type="subTitle" idx="1"/>
          </p:nvPr>
        </p:nvSpPr>
        <p:spPr>
          <a:xfrm>
            <a:off x="1774424" y="1755650"/>
            <a:ext cx="8637072" cy="2946046"/>
          </a:xfrm>
        </p:spPr>
        <p:txBody>
          <a:bodyPr>
            <a:normAutofit/>
          </a:bodyPr>
          <a:lstStyle/>
          <a:p>
            <a:r>
              <a:rPr lang="en-US" sz="2400" dirty="0"/>
              <a:t>“[N]o person in the United States shall, on the basis of sex, be excluded from participation in, be denied the benefits of, or be subjected to discrimination under any education program or activity receiving federal financial assistance. . . ” 20 U.S.C. § 1681</a:t>
            </a:r>
          </a:p>
        </p:txBody>
      </p:sp>
    </p:spTree>
    <p:extLst>
      <p:ext uri="{BB962C8B-B14F-4D97-AF65-F5344CB8AC3E}">
        <p14:creationId xmlns:p14="http://schemas.microsoft.com/office/powerpoint/2010/main" val="23979121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670" y="569881"/>
            <a:ext cx="10898659" cy="1160065"/>
          </a:xfrm>
        </p:spPr>
        <p:txBody>
          <a:bodyPr/>
          <a:lstStyle/>
          <a:p>
            <a:r>
              <a:rPr lang="en-US" dirty="0"/>
              <a:t>What are the different categories of </a:t>
            </a:r>
            <a:r>
              <a:rPr lang="en-US" dirty="0" smtClean="0"/>
              <a:t/>
            </a:r>
            <a:br>
              <a:rPr lang="en-US" dirty="0" smtClean="0"/>
            </a:br>
            <a:r>
              <a:rPr lang="en-US" dirty="0" smtClean="0"/>
              <a:t>sex-based </a:t>
            </a:r>
            <a:r>
              <a:rPr lang="en-US" dirty="0"/>
              <a:t>harassment?</a:t>
            </a:r>
          </a:p>
        </p:txBody>
      </p:sp>
      <p:sp>
        <p:nvSpPr>
          <p:cNvPr id="3" name="Text Placeholder 2"/>
          <p:cNvSpPr>
            <a:spLocks noGrp="1"/>
          </p:cNvSpPr>
          <p:nvPr>
            <p:ph type="body" idx="1"/>
          </p:nvPr>
        </p:nvSpPr>
        <p:spPr>
          <a:xfrm>
            <a:off x="4523801" y="2127426"/>
            <a:ext cx="3118854" cy="1729945"/>
          </a:xfrm>
        </p:spPr>
        <p:txBody>
          <a:bodyPr>
            <a:normAutofit fontScale="92500" lnSpcReduction="20000"/>
          </a:bodyPr>
          <a:lstStyle/>
          <a:p>
            <a:r>
              <a:rPr lang="en-US" sz="3200" dirty="0" smtClean="0"/>
              <a:t>Hostile Environment</a:t>
            </a:r>
          </a:p>
          <a:p>
            <a:r>
              <a:rPr lang="en-US" sz="3200" dirty="0" smtClean="0"/>
              <a:t>Harassment</a:t>
            </a:r>
            <a:endParaRPr lang="en-US" sz="3200" dirty="0"/>
          </a:p>
        </p:txBody>
      </p:sp>
      <p:sp>
        <p:nvSpPr>
          <p:cNvPr id="4" name="Text Placeholder 2"/>
          <p:cNvSpPr txBox="1">
            <a:spLocks/>
          </p:cNvSpPr>
          <p:nvPr/>
        </p:nvSpPr>
        <p:spPr>
          <a:xfrm>
            <a:off x="1107161" y="4053019"/>
            <a:ext cx="3118854" cy="1729945"/>
          </a:xfrm>
          <a:prstGeom prst="rect">
            <a:avLst/>
          </a:prstGeom>
        </p:spPr>
        <p:txBody>
          <a:bodyPr vert="horz" lIns="91440" tIns="91440" rIns="91440" bIns="45720" rtlCol="0">
            <a:normAutofit/>
          </a:bodyPr>
          <a:lstStyle>
            <a:lvl1pPr marL="0" indent="0" algn="ctr" defTabSz="914400" rtl="0" eaLnBrk="1" latinLnBrk="0" hangingPunct="1">
              <a:lnSpc>
                <a:spcPct val="120000"/>
              </a:lnSpc>
              <a:spcBef>
                <a:spcPts val="10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tint val="75000"/>
                  </a:schemeClr>
                </a:solidFill>
                <a:effectLst/>
                <a:latin typeface="+mn-lt"/>
                <a:ea typeface="+mn-ea"/>
                <a:cs typeface="+mn-cs"/>
              </a:defRPr>
            </a:lvl2pPr>
            <a:lvl3pPr marL="914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tint val="75000"/>
                  </a:schemeClr>
                </a:solidFill>
                <a:effectLst/>
                <a:latin typeface="+mn-lt"/>
                <a:ea typeface="+mn-ea"/>
                <a:cs typeface="+mn-cs"/>
              </a:defRPr>
            </a:lvl3pPr>
            <a:lvl4pPr marL="1371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tint val="75000"/>
                  </a:schemeClr>
                </a:solidFill>
                <a:effectLst/>
                <a:latin typeface="+mn-lt"/>
                <a:ea typeface="+mn-ea"/>
                <a:cs typeface="+mn-cs"/>
              </a:defRPr>
            </a:lvl4pPr>
            <a:lvl5pPr marL="18288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5pPr>
            <a:lvl6pPr marL="22860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6pPr>
            <a:lvl7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7pPr>
            <a:lvl8pPr marL="3200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8pPr>
            <a:lvl9pPr marL="3657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9pPr>
          </a:lstStyle>
          <a:p>
            <a:r>
              <a:rPr lang="en-US" sz="3200" dirty="0" smtClean="0"/>
              <a:t>Domestic Violence</a:t>
            </a:r>
            <a:endParaRPr lang="en-US" sz="3200" dirty="0"/>
          </a:p>
        </p:txBody>
      </p:sp>
      <p:sp>
        <p:nvSpPr>
          <p:cNvPr id="5" name="Text Placeholder 2"/>
          <p:cNvSpPr txBox="1">
            <a:spLocks/>
          </p:cNvSpPr>
          <p:nvPr/>
        </p:nvSpPr>
        <p:spPr>
          <a:xfrm>
            <a:off x="1111277" y="2129482"/>
            <a:ext cx="3118854" cy="1729945"/>
          </a:xfrm>
          <a:prstGeom prst="rect">
            <a:avLst/>
          </a:prstGeom>
        </p:spPr>
        <p:txBody>
          <a:bodyPr vert="horz" lIns="91440" tIns="91440" rIns="91440" bIns="45720" rtlCol="0">
            <a:normAutofit/>
          </a:bodyPr>
          <a:lstStyle>
            <a:lvl1pPr marL="0" indent="0" algn="ctr" defTabSz="914400" rtl="0" eaLnBrk="1" latinLnBrk="0" hangingPunct="1">
              <a:lnSpc>
                <a:spcPct val="120000"/>
              </a:lnSpc>
              <a:spcBef>
                <a:spcPts val="10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tint val="75000"/>
                  </a:schemeClr>
                </a:solidFill>
                <a:effectLst/>
                <a:latin typeface="+mn-lt"/>
                <a:ea typeface="+mn-ea"/>
                <a:cs typeface="+mn-cs"/>
              </a:defRPr>
            </a:lvl2pPr>
            <a:lvl3pPr marL="914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tint val="75000"/>
                  </a:schemeClr>
                </a:solidFill>
                <a:effectLst/>
                <a:latin typeface="+mn-lt"/>
                <a:ea typeface="+mn-ea"/>
                <a:cs typeface="+mn-cs"/>
              </a:defRPr>
            </a:lvl3pPr>
            <a:lvl4pPr marL="1371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tint val="75000"/>
                  </a:schemeClr>
                </a:solidFill>
                <a:effectLst/>
                <a:latin typeface="+mn-lt"/>
                <a:ea typeface="+mn-ea"/>
                <a:cs typeface="+mn-cs"/>
              </a:defRPr>
            </a:lvl4pPr>
            <a:lvl5pPr marL="18288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5pPr>
            <a:lvl6pPr marL="22860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6pPr>
            <a:lvl7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7pPr>
            <a:lvl8pPr marL="3200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8pPr>
            <a:lvl9pPr marL="3657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9pPr>
          </a:lstStyle>
          <a:p>
            <a:r>
              <a:rPr lang="en-US" sz="3200" dirty="0" smtClean="0"/>
              <a:t>Quid Pro Quo Harassment</a:t>
            </a:r>
            <a:endParaRPr lang="en-US" sz="3200" dirty="0"/>
          </a:p>
        </p:txBody>
      </p:sp>
      <p:sp>
        <p:nvSpPr>
          <p:cNvPr id="6" name="Text Placeholder 2"/>
          <p:cNvSpPr txBox="1">
            <a:spLocks/>
          </p:cNvSpPr>
          <p:nvPr/>
        </p:nvSpPr>
        <p:spPr>
          <a:xfrm>
            <a:off x="4521743" y="4057143"/>
            <a:ext cx="3118854" cy="1729945"/>
          </a:xfrm>
          <a:prstGeom prst="rect">
            <a:avLst/>
          </a:prstGeom>
        </p:spPr>
        <p:txBody>
          <a:bodyPr vert="horz" lIns="91440" tIns="91440" rIns="91440" bIns="45720" rtlCol="0">
            <a:normAutofit/>
          </a:bodyPr>
          <a:lstStyle>
            <a:lvl1pPr marL="0" indent="0" algn="ctr" defTabSz="914400" rtl="0" eaLnBrk="1" latinLnBrk="0" hangingPunct="1">
              <a:lnSpc>
                <a:spcPct val="120000"/>
              </a:lnSpc>
              <a:spcBef>
                <a:spcPts val="10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tint val="75000"/>
                  </a:schemeClr>
                </a:solidFill>
                <a:effectLst/>
                <a:latin typeface="+mn-lt"/>
                <a:ea typeface="+mn-ea"/>
                <a:cs typeface="+mn-cs"/>
              </a:defRPr>
            </a:lvl2pPr>
            <a:lvl3pPr marL="914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tint val="75000"/>
                  </a:schemeClr>
                </a:solidFill>
                <a:effectLst/>
                <a:latin typeface="+mn-lt"/>
                <a:ea typeface="+mn-ea"/>
                <a:cs typeface="+mn-cs"/>
              </a:defRPr>
            </a:lvl3pPr>
            <a:lvl4pPr marL="1371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tint val="75000"/>
                  </a:schemeClr>
                </a:solidFill>
                <a:effectLst/>
                <a:latin typeface="+mn-lt"/>
                <a:ea typeface="+mn-ea"/>
                <a:cs typeface="+mn-cs"/>
              </a:defRPr>
            </a:lvl4pPr>
            <a:lvl5pPr marL="18288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5pPr>
            <a:lvl6pPr marL="22860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6pPr>
            <a:lvl7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7pPr>
            <a:lvl8pPr marL="3200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8pPr>
            <a:lvl9pPr marL="3657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9pPr>
          </a:lstStyle>
          <a:p>
            <a:r>
              <a:rPr lang="en-US" sz="3200" dirty="0" smtClean="0"/>
              <a:t>Dating Violence</a:t>
            </a:r>
            <a:endParaRPr lang="en-US" sz="3200" dirty="0"/>
          </a:p>
        </p:txBody>
      </p:sp>
      <p:sp>
        <p:nvSpPr>
          <p:cNvPr id="7" name="Text Placeholder 2"/>
          <p:cNvSpPr txBox="1">
            <a:spLocks/>
          </p:cNvSpPr>
          <p:nvPr/>
        </p:nvSpPr>
        <p:spPr>
          <a:xfrm>
            <a:off x="7936326" y="2125366"/>
            <a:ext cx="3118854" cy="1729945"/>
          </a:xfrm>
          <a:prstGeom prst="rect">
            <a:avLst/>
          </a:prstGeom>
        </p:spPr>
        <p:txBody>
          <a:bodyPr vert="horz" lIns="91440" tIns="91440" rIns="91440" bIns="45720" rtlCol="0">
            <a:normAutofit/>
          </a:bodyPr>
          <a:lstStyle>
            <a:lvl1pPr marL="0" indent="0" algn="ctr" defTabSz="914400" rtl="0" eaLnBrk="1" latinLnBrk="0" hangingPunct="1">
              <a:lnSpc>
                <a:spcPct val="120000"/>
              </a:lnSpc>
              <a:spcBef>
                <a:spcPts val="10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tint val="75000"/>
                  </a:schemeClr>
                </a:solidFill>
                <a:effectLst/>
                <a:latin typeface="+mn-lt"/>
                <a:ea typeface="+mn-ea"/>
                <a:cs typeface="+mn-cs"/>
              </a:defRPr>
            </a:lvl2pPr>
            <a:lvl3pPr marL="914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tint val="75000"/>
                  </a:schemeClr>
                </a:solidFill>
                <a:effectLst/>
                <a:latin typeface="+mn-lt"/>
                <a:ea typeface="+mn-ea"/>
                <a:cs typeface="+mn-cs"/>
              </a:defRPr>
            </a:lvl3pPr>
            <a:lvl4pPr marL="1371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tint val="75000"/>
                  </a:schemeClr>
                </a:solidFill>
                <a:effectLst/>
                <a:latin typeface="+mn-lt"/>
                <a:ea typeface="+mn-ea"/>
                <a:cs typeface="+mn-cs"/>
              </a:defRPr>
            </a:lvl4pPr>
            <a:lvl5pPr marL="18288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5pPr>
            <a:lvl6pPr marL="22860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6pPr>
            <a:lvl7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7pPr>
            <a:lvl8pPr marL="3200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8pPr>
            <a:lvl9pPr marL="3657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9pPr>
          </a:lstStyle>
          <a:p>
            <a:r>
              <a:rPr lang="en-US" sz="3200" dirty="0" smtClean="0"/>
              <a:t>Sexual </a:t>
            </a:r>
          </a:p>
          <a:p>
            <a:r>
              <a:rPr lang="en-US" sz="3200" dirty="0" smtClean="0"/>
              <a:t>Assault</a:t>
            </a:r>
            <a:endParaRPr lang="en-US" sz="3200" dirty="0"/>
          </a:p>
        </p:txBody>
      </p:sp>
      <p:sp>
        <p:nvSpPr>
          <p:cNvPr id="8" name="Text Placeholder 2"/>
          <p:cNvSpPr txBox="1">
            <a:spLocks/>
          </p:cNvSpPr>
          <p:nvPr/>
        </p:nvSpPr>
        <p:spPr>
          <a:xfrm>
            <a:off x="7936326" y="4028305"/>
            <a:ext cx="3118854" cy="1729945"/>
          </a:xfrm>
          <a:prstGeom prst="rect">
            <a:avLst/>
          </a:prstGeom>
        </p:spPr>
        <p:txBody>
          <a:bodyPr vert="horz" lIns="91440" tIns="91440" rIns="91440" bIns="45720" rtlCol="0">
            <a:normAutofit/>
          </a:bodyPr>
          <a:lstStyle>
            <a:lvl1pPr marL="0" indent="0" algn="ctr" defTabSz="914400" rtl="0" eaLnBrk="1" latinLnBrk="0" hangingPunct="1">
              <a:lnSpc>
                <a:spcPct val="120000"/>
              </a:lnSpc>
              <a:spcBef>
                <a:spcPts val="10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tint val="75000"/>
                  </a:schemeClr>
                </a:solidFill>
                <a:effectLst/>
                <a:latin typeface="+mn-lt"/>
                <a:ea typeface="+mn-ea"/>
                <a:cs typeface="+mn-cs"/>
              </a:defRPr>
            </a:lvl2pPr>
            <a:lvl3pPr marL="914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tint val="75000"/>
                  </a:schemeClr>
                </a:solidFill>
                <a:effectLst/>
                <a:latin typeface="+mn-lt"/>
                <a:ea typeface="+mn-ea"/>
                <a:cs typeface="+mn-cs"/>
              </a:defRPr>
            </a:lvl3pPr>
            <a:lvl4pPr marL="1371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tint val="75000"/>
                  </a:schemeClr>
                </a:solidFill>
                <a:effectLst/>
                <a:latin typeface="+mn-lt"/>
                <a:ea typeface="+mn-ea"/>
                <a:cs typeface="+mn-cs"/>
              </a:defRPr>
            </a:lvl4pPr>
            <a:lvl5pPr marL="18288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5pPr>
            <a:lvl6pPr marL="22860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6pPr>
            <a:lvl7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7pPr>
            <a:lvl8pPr marL="3200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8pPr>
            <a:lvl9pPr marL="3657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9pPr>
          </a:lstStyle>
          <a:p>
            <a:r>
              <a:rPr lang="en-US" sz="3200" dirty="0" smtClean="0"/>
              <a:t>Stalking</a:t>
            </a:r>
          </a:p>
          <a:p>
            <a:endParaRPr lang="en-US" sz="3200" dirty="0"/>
          </a:p>
        </p:txBody>
      </p:sp>
    </p:spTree>
    <p:extLst>
      <p:ext uri="{BB962C8B-B14F-4D97-AF65-F5344CB8AC3E}">
        <p14:creationId xmlns:p14="http://schemas.microsoft.com/office/powerpoint/2010/main" val="14069359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423" y="741406"/>
            <a:ext cx="8643154" cy="741405"/>
          </a:xfrm>
        </p:spPr>
        <p:txBody>
          <a:bodyPr/>
          <a:lstStyle/>
          <a:p>
            <a:r>
              <a:rPr lang="en-US" dirty="0" smtClean="0"/>
              <a:t>Quid pro quo harassment</a:t>
            </a:r>
            <a:endParaRPr lang="en-US" dirty="0"/>
          </a:p>
        </p:txBody>
      </p:sp>
      <p:sp>
        <p:nvSpPr>
          <p:cNvPr id="3" name="Text Placeholder 2"/>
          <p:cNvSpPr>
            <a:spLocks noGrp="1"/>
          </p:cNvSpPr>
          <p:nvPr>
            <p:ph type="body" idx="1"/>
          </p:nvPr>
        </p:nvSpPr>
        <p:spPr>
          <a:xfrm>
            <a:off x="939114" y="1754659"/>
            <a:ext cx="10181967" cy="4053017"/>
          </a:xfrm>
        </p:spPr>
        <p:txBody>
          <a:bodyPr>
            <a:normAutofit/>
          </a:bodyPr>
          <a:lstStyle/>
          <a:p>
            <a:r>
              <a:rPr lang="en-US" sz="3200" dirty="0" smtClean="0"/>
              <a:t>An employee, agent, or other person authorized by the recipient to provide an aid, benefit, or service under the recipient’s education program or activity explicitly or impliedly condition the provision of such an aid, benefit, or service on a person’s participation in unwelcome sexual conduct. </a:t>
            </a:r>
            <a:endParaRPr lang="en-US" sz="3200" dirty="0"/>
          </a:p>
        </p:txBody>
      </p:sp>
    </p:spTree>
    <p:extLst>
      <p:ext uri="{BB962C8B-B14F-4D97-AF65-F5344CB8AC3E}">
        <p14:creationId xmlns:p14="http://schemas.microsoft.com/office/powerpoint/2010/main" val="38210044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423" y="667266"/>
            <a:ext cx="9124236" cy="1210961"/>
          </a:xfrm>
        </p:spPr>
        <p:txBody>
          <a:bodyPr>
            <a:noAutofit/>
          </a:bodyPr>
          <a:lstStyle/>
          <a:p>
            <a:r>
              <a:rPr lang="en-US" sz="4000" dirty="0" smtClean="0"/>
              <a:t>Hostile Environment Harassment</a:t>
            </a:r>
            <a:endParaRPr lang="en-US" sz="4000" dirty="0"/>
          </a:p>
        </p:txBody>
      </p:sp>
      <p:sp>
        <p:nvSpPr>
          <p:cNvPr id="3" name="Text Placeholder 2"/>
          <p:cNvSpPr>
            <a:spLocks noGrp="1"/>
          </p:cNvSpPr>
          <p:nvPr>
            <p:ph type="body" idx="1"/>
          </p:nvPr>
        </p:nvSpPr>
        <p:spPr>
          <a:xfrm>
            <a:off x="691978" y="2174789"/>
            <a:ext cx="10676237" cy="3509319"/>
          </a:xfrm>
        </p:spPr>
        <p:txBody>
          <a:bodyPr>
            <a:normAutofit lnSpcReduction="10000"/>
          </a:bodyPr>
          <a:lstStyle/>
          <a:p>
            <a:r>
              <a:rPr lang="en-US" sz="3200" dirty="0" smtClean="0"/>
              <a:t>Unwelcome, sex-based conduct that, based on the totality of circumstances, is subjectively and objectively offensive </a:t>
            </a:r>
            <a:r>
              <a:rPr lang="en-US" sz="3200" u="sng" dirty="0" smtClean="0"/>
              <a:t>and</a:t>
            </a:r>
            <a:r>
              <a:rPr lang="en-US" sz="3200" dirty="0" smtClean="0"/>
              <a:t> is so sever </a:t>
            </a:r>
            <a:r>
              <a:rPr lang="en-US" sz="3200" u="sng" dirty="0" smtClean="0"/>
              <a:t>or</a:t>
            </a:r>
            <a:r>
              <a:rPr lang="en-US" sz="3200" dirty="0" smtClean="0"/>
              <a:t> pervasive that it limits or denies a person’s ability to participate in or benefit from the recipient’s education program or activity (i.e., creates a hostile environment.).</a:t>
            </a:r>
            <a:endParaRPr lang="en-US" sz="3200" dirty="0"/>
          </a:p>
        </p:txBody>
      </p:sp>
    </p:spTree>
    <p:extLst>
      <p:ext uri="{BB962C8B-B14F-4D97-AF65-F5344CB8AC3E}">
        <p14:creationId xmlns:p14="http://schemas.microsoft.com/office/powerpoint/2010/main" val="7489625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2108" y="718163"/>
            <a:ext cx="10132541" cy="1209492"/>
          </a:xfrm>
        </p:spPr>
        <p:txBody>
          <a:bodyPr/>
          <a:lstStyle/>
          <a:p>
            <a:r>
              <a:rPr lang="en-US" dirty="0" smtClean="0"/>
              <a:t>What factors do we consider in determining a hostile environment?</a:t>
            </a:r>
            <a:endParaRPr lang="en-US" dirty="0"/>
          </a:p>
        </p:txBody>
      </p:sp>
      <p:sp>
        <p:nvSpPr>
          <p:cNvPr id="3" name="Text Placeholder 2"/>
          <p:cNvSpPr>
            <a:spLocks noGrp="1"/>
          </p:cNvSpPr>
          <p:nvPr>
            <p:ph type="body" idx="1"/>
          </p:nvPr>
        </p:nvSpPr>
        <p:spPr>
          <a:xfrm>
            <a:off x="914400" y="2150075"/>
            <a:ext cx="5066270" cy="3781167"/>
          </a:xfrm>
        </p:spPr>
        <p:txBody>
          <a:bodyPr>
            <a:normAutofit/>
          </a:bodyPr>
          <a:lstStyle/>
          <a:p>
            <a:pPr marL="285750" indent="-285750" algn="l">
              <a:buFont typeface="Arial" panose="020B0604020202020204" pitchFamily="34" charset="0"/>
              <a:buChar char="•"/>
            </a:pPr>
            <a:r>
              <a:rPr lang="en-US" sz="2400" dirty="0" smtClean="0"/>
              <a:t>The degree to which the conduct affected the complainant’s ability to access</a:t>
            </a:r>
          </a:p>
          <a:p>
            <a:pPr marL="285750" indent="-285750" algn="l">
              <a:buFont typeface="Arial" panose="020B0604020202020204" pitchFamily="34" charset="0"/>
              <a:buChar char="•"/>
            </a:pPr>
            <a:r>
              <a:rPr lang="en-US" sz="2400" dirty="0" smtClean="0"/>
              <a:t>Type</a:t>
            </a:r>
          </a:p>
          <a:p>
            <a:pPr marL="285750" indent="-285750" algn="l">
              <a:buFont typeface="Arial" panose="020B0604020202020204" pitchFamily="34" charset="0"/>
              <a:buChar char="•"/>
            </a:pPr>
            <a:r>
              <a:rPr lang="en-US" sz="2400" dirty="0" smtClean="0"/>
              <a:t>Frequency</a:t>
            </a:r>
          </a:p>
          <a:p>
            <a:pPr marL="285750" indent="-285750" algn="l">
              <a:buFont typeface="Arial" panose="020B0604020202020204" pitchFamily="34" charset="0"/>
              <a:buChar char="•"/>
            </a:pPr>
            <a:r>
              <a:rPr lang="en-US" sz="2400" dirty="0" smtClean="0"/>
              <a:t>Duration</a:t>
            </a:r>
          </a:p>
          <a:p>
            <a:pPr marL="285750" indent="-285750" algn="l">
              <a:buFont typeface="Arial" panose="020B0604020202020204" pitchFamily="34" charset="0"/>
              <a:buChar char="•"/>
            </a:pPr>
            <a:r>
              <a:rPr lang="en-US" sz="2400" dirty="0" smtClean="0"/>
              <a:t>Parties’ ages</a:t>
            </a:r>
          </a:p>
        </p:txBody>
      </p:sp>
      <p:sp>
        <p:nvSpPr>
          <p:cNvPr id="5" name="Text Placeholder 2"/>
          <p:cNvSpPr txBox="1">
            <a:spLocks/>
          </p:cNvSpPr>
          <p:nvPr/>
        </p:nvSpPr>
        <p:spPr>
          <a:xfrm>
            <a:off x="6351373" y="2150075"/>
            <a:ext cx="4893276" cy="3781167"/>
          </a:xfrm>
          <a:prstGeom prst="rect">
            <a:avLst/>
          </a:prstGeom>
        </p:spPr>
        <p:txBody>
          <a:bodyPr vert="horz" lIns="91440" tIns="91440" rIns="91440" bIns="45720" rtlCol="0">
            <a:normAutofit/>
          </a:bodyPr>
          <a:lstStyle>
            <a:lvl1pPr marL="0" indent="0" algn="ctr" defTabSz="914400" rtl="0" eaLnBrk="1" latinLnBrk="0" hangingPunct="1">
              <a:lnSpc>
                <a:spcPct val="120000"/>
              </a:lnSpc>
              <a:spcBef>
                <a:spcPts val="10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1pPr>
            <a:lvl2pPr marL="457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tint val="75000"/>
                  </a:schemeClr>
                </a:solidFill>
                <a:effectLst/>
                <a:latin typeface="+mn-lt"/>
                <a:ea typeface="+mn-ea"/>
                <a:cs typeface="+mn-cs"/>
              </a:defRPr>
            </a:lvl2pPr>
            <a:lvl3pPr marL="914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tint val="75000"/>
                  </a:schemeClr>
                </a:solidFill>
                <a:effectLst/>
                <a:latin typeface="+mn-lt"/>
                <a:ea typeface="+mn-ea"/>
                <a:cs typeface="+mn-cs"/>
              </a:defRPr>
            </a:lvl3pPr>
            <a:lvl4pPr marL="1371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tint val="75000"/>
                  </a:schemeClr>
                </a:solidFill>
                <a:effectLst/>
                <a:latin typeface="+mn-lt"/>
                <a:ea typeface="+mn-ea"/>
                <a:cs typeface="+mn-cs"/>
              </a:defRPr>
            </a:lvl4pPr>
            <a:lvl5pPr marL="18288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5pPr>
            <a:lvl6pPr marL="22860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6pPr>
            <a:lvl7pPr marL="27432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tint val="75000"/>
                  </a:schemeClr>
                </a:solidFill>
                <a:effectLst/>
                <a:latin typeface="+mn-lt"/>
                <a:ea typeface="+mn-ea"/>
                <a:cs typeface="+mn-cs"/>
              </a:defRPr>
            </a:lvl7pPr>
            <a:lvl8pPr marL="32004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8pPr>
            <a:lvl9pPr marL="3657600" indent="0" algn="l"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tint val="75000"/>
                  </a:schemeClr>
                </a:solidFill>
                <a:effectLst/>
                <a:latin typeface="+mn-lt"/>
                <a:ea typeface="+mn-ea"/>
                <a:cs typeface="+mn-cs"/>
              </a:defRPr>
            </a:lvl9pPr>
          </a:lstStyle>
          <a:p>
            <a:pPr marL="285750" indent="-285750" algn="l">
              <a:buFont typeface="Arial" panose="020B0604020202020204" pitchFamily="34" charset="0"/>
              <a:buChar char="•"/>
            </a:pPr>
            <a:r>
              <a:rPr lang="en-US" sz="2400" dirty="0"/>
              <a:t>Parities Roles and other factors about each party</a:t>
            </a:r>
          </a:p>
          <a:p>
            <a:pPr marL="285750" indent="-285750" algn="l">
              <a:buFont typeface="Arial" panose="020B0604020202020204" pitchFamily="34" charset="0"/>
              <a:buChar char="•"/>
            </a:pPr>
            <a:r>
              <a:rPr lang="en-US" sz="2400" dirty="0"/>
              <a:t>Previous interactions</a:t>
            </a:r>
          </a:p>
          <a:p>
            <a:pPr marL="285750" indent="-285750" algn="l">
              <a:buFont typeface="Arial" panose="020B0604020202020204" pitchFamily="34" charset="0"/>
              <a:buChar char="•"/>
            </a:pPr>
            <a:r>
              <a:rPr lang="en-US" sz="2400" dirty="0"/>
              <a:t>Location of the conduct and context</a:t>
            </a:r>
          </a:p>
          <a:p>
            <a:pPr marL="285750" indent="-285750" algn="l">
              <a:buFont typeface="Arial" panose="020B0604020202020204" pitchFamily="34" charset="0"/>
              <a:buChar char="•"/>
            </a:pPr>
            <a:r>
              <a:rPr lang="en-US" sz="2400" dirty="0"/>
              <a:t>Other sex-based harassment at the institution</a:t>
            </a:r>
          </a:p>
          <a:p>
            <a:pPr marL="285750" indent="-285750" algn="l">
              <a:buFont typeface="Arial" panose="020B0604020202020204" pitchFamily="34" charset="0"/>
              <a:buChar char="•"/>
            </a:pPr>
            <a:endParaRPr lang="en-US" sz="2400" dirty="0" smtClean="0"/>
          </a:p>
        </p:txBody>
      </p:sp>
    </p:spTree>
    <p:extLst>
      <p:ext uri="{BB962C8B-B14F-4D97-AF65-F5344CB8AC3E}">
        <p14:creationId xmlns:p14="http://schemas.microsoft.com/office/powerpoint/2010/main" val="42738804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423" y="716693"/>
            <a:ext cx="8643154" cy="716692"/>
          </a:xfrm>
        </p:spPr>
        <p:txBody>
          <a:bodyPr/>
          <a:lstStyle/>
          <a:p>
            <a:r>
              <a:rPr lang="en-US" dirty="0" smtClean="0"/>
              <a:t>What is sexual assault?</a:t>
            </a:r>
            <a:endParaRPr lang="en-US" dirty="0"/>
          </a:p>
        </p:txBody>
      </p:sp>
      <p:sp>
        <p:nvSpPr>
          <p:cNvPr id="3" name="Text Placeholder 2"/>
          <p:cNvSpPr>
            <a:spLocks noGrp="1"/>
          </p:cNvSpPr>
          <p:nvPr>
            <p:ph type="body" idx="1"/>
          </p:nvPr>
        </p:nvSpPr>
        <p:spPr>
          <a:xfrm>
            <a:off x="1774423" y="1433385"/>
            <a:ext cx="8643154" cy="2644345"/>
          </a:xfrm>
        </p:spPr>
        <p:txBody>
          <a:bodyPr>
            <a:normAutofit/>
          </a:bodyPr>
          <a:lstStyle/>
          <a:p>
            <a:r>
              <a:rPr lang="en-US" sz="3200" dirty="0" smtClean="0"/>
              <a:t>An offense classified as a forcible or non-forcible sex offense under the uniform crime reporting system of the Federal Bureau of Investigation.</a:t>
            </a:r>
            <a:endParaRPr lang="en-US" sz="3200" dirty="0"/>
          </a:p>
        </p:txBody>
      </p:sp>
      <p:sp>
        <p:nvSpPr>
          <p:cNvPr id="4" name="TextBox 3"/>
          <p:cNvSpPr txBox="1"/>
          <p:nvPr/>
        </p:nvSpPr>
        <p:spPr>
          <a:xfrm>
            <a:off x="420119" y="4324865"/>
            <a:ext cx="2323069" cy="707886"/>
          </a:xfrm>
          <a:prstGeom prst="rect">
            <a:avLst/>
          </a:prstGeom>
          <a:noFill/>
        </p:spPr>
        <p:txBody>
          <a:bodyPr wrap="square" rtlCol="0">
            <a:spAutoFit/>
          </a:bodyPr>
          <a:lstStyle/>
          <a:p>
            <a:pPr algn="ctr"/>
            <a:r>
              <a:rPr lang="en-US" sz="4000" dirty="0" smtClean="0"/>
              <a:t>RAPE</a:t>
            </a:r>
            <a:endParaRPr lang="en-US" sz="4000" dirty="0"/>
          </a:p>
        </p:txBody>
      </p:sp>
      <p:sp>
        <p:nvSpPr>
          <p:cNvPr id="5" name="TextBox 4"/>
          <p:cNvSpPr txBox="1"/>
          <p:nvPr/>
        </p:nvSpPr>
        <p:spPr>
          <a:xfrm>
            <a:off x="2772029" y="4324865"/>
            <a:ext cx="3035643" cy="1323439"/>
          </a:xfrm>
          <a:prstGeom prst="rect">
            <a:avLst/>
          </a:prstGeom>
          <a:noFill/>
        </p:spPr>
        <p:txBody>
          <a:bodyPr wrap="square" rtlCol="0">
            <a:spAutoFit/>
          </a:bodyPr>
          <a:lstStyle/>
          <a:p>
            <a:pPr algn="ctr"/>
            <a:r>
              <a:rPr lang="en-US" sz="4000" dirty="0" smtClean="0"/>
              <a:t>STATUTORY RAPE</a:t>
            </a:r>
            <a:endParaRPr lang="en-US" sz="4000" dirty="0"/>
          </a:p>
        </p:txBody>
      </p:sp>
      <p:sp>
        <p:nvSpPr>
          <p:cNvPr id="6" name="TextBox 5"/>
          <p:cNvSpPr txBox="1"/>
          <p:nvPr/>
        </p:nvSpPr>
        <p:spPr>
          <a:xfrm>
            <a:off x="6054812" y="4324864"/>
            <a:ext cx="3035643" cy="707886"/>
          </a:xfrm>
          <a:prstGeom prst="rect">
            <a:avLst/>
          </a:prstGeom>
          <a:noFill/>
        </p:spPr>
        <p:txBody>
          <a:bodyPr wrap="square" rtlCol="0">
            <a:spAutoFit/>
          </a:bodyPr>
          <a:lstStyle/>
          <a:p>
            <a:pPr algn="ctr"/>
            <a:r>
              <a:rPr lang="en-US" sz="4000" dirty="0" smtClean="0"/>
              <a:t>FONDLING</a:t>
            </a:r>
            <a:endParaRPr lang="en-US" sz="4000" dirty="0"/>
          </a:p>
        </p:txBody>
      </p:sp>
      <p:sp>
        <p:nvSpPr>
          <p:cNvPr id="7" name="TextBox 6"/>
          <p:cNvSpPr txBox="1"/>
          <p:nvPr/>
        </p:nvSpPr>
        <p:spPr>
          <a:xfrm>
            <a:off x="9168720" y="4324863"/>
            <a:ext cx="2421924" cy="707886"/>
          </a:xfrm>
          <a:prstGeom prst="rect">
            <a:avLst/>
          </a:prstGeom>
          <a:noFill/>
        </p:spPr>
        <p:txBody>
          <a:bodyPr wrap="square" rtlCol="0">
            <a:spAutoFit/>
          </a:bodyPr>
          <a:lstStyle/>
          <a:p>
            <a:pPr algn="ctr"/>
            <a:r>
              <a:rPr lang="en-US" sz="4000" dirty="0" smtClean="0"/>
              <a:t>INCEST</a:t>
            </a:r>
            <a:endParaRPr lang="en-US" sz="4000" dirty="0"/>
          </a:p>
        </p:txBody>
      </p:sp>
    </p:spTree>
    <p:extLst>
      <p:ext uri="{BB962C8B-B14F-4D97-AF65-F5344CB8AC3E}">
        <p14:creationId xmlns:p14="http://schemas.microsoft.com/office/powerpoint/2010/main" val="974112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423" y="518984"/>
            <a:ext cx="8643154" cy="1278499"/>
          </a:xfrm>
        </p:spPr>
        <p:txBody>
          <a:bodyPr/>
          <a:lstStyle/>
          <a:p>
            <a:r>
              <a:rPr lang="en-US" dirty="0" smtClean="0"/>
              <a:t>What is domestic violence</a:t>
            </a:r>
            <a:br>
              <a:rPr lang="en-US" dirty="0" smtClean="0"/>
            </a:br>
            <a:endParaRPr lang="en-US" dirty="0"/>
          </a:p>
        </p:txBody>
      </p:sp>
      <p:sp>
        <p:nvSpPr>
          <p:cNvPr id="3" name="Text Placeholder 2"/>
          <p:cNvSpPr>
            <a:spLocks noGrp="1"/>
          </p:cNvSpPr>
          <p:nvPr>
            <p:ph type="body" idx="1"/>
          </p:nvPr>
        </p:nvSpPr>
        <p:spPr>
          <a:xfrm>
            <a:off x="469556" y="1260389"/>
            <a:ext cx="11219935" cy="4893276"/>
          </a:xfrm>
        </p:spPr>
        <p:txBody>
          <a:bodyPr>
            <a:normAutofit lnSpcReduction="10000"/>
          </a:bodyPr>
          <a:lstStyle/>
          <a:p>
            <a:pPr marL="285750" indent="-285750" algn="l">
              <a:buFont typeface="Arial" panose="020B0604020202020204" pitchFamily="34" charset="0"/>
              <a:buChar char="•"/>
            </a:pPr>
            <a:r>
              <a:rPr lang="en-US" sz="3000" dirty="0" smtClean="0"/>
              <a:t>Felony or misdemeanor crimes committed by a person who:</a:t>
            </a:r>
          </a:p>
          <a:p>
            <a:pPr marL="742950" lvl="1" indent="-285750">
              <a:buFont typeface="Arial" panose="020B0604020202020204" pitchFamily="34" charset="0"/>
              <a:buChar char="•"/>
            </a:pPr>
            <a:r>
              <a:rPr lang="en-US" sz="2600" dirty="0" smtClean="0"/>
              <a:t>Is a current or former spouse or intimate partner of the victim under the family or domestic violence laws of the jurisdiction of the recipient, or a personal similarly situation</a:t>
            </a:r>
          </a:p>
          <a:p>
            <a:pPr marL="742950" lvl="1" indent="-285750">
              <a:buFont typeface="Arial" panose="020B0604020202020204" pitchFamily="34" charset="0"/>
              <a:buChar char="•"/>
            </a:pPr>
            <a:r>
              <a:rPr lang="en-US" sz="2600" dirty="0" smtClean="0"/>
              <a:t>Is cohabitating, or has cohabitated, with the victim as a spouse or intimate partner</a:t>
            </a:r>
          </a:p>
          <a:p>
            <a:pPr marL="742950" lvl="1" indent="-285750">
              <a:buFont typeface="Arial" panose="020B0604020202020204" pitchFamily="34" charset="0"/>
              <a:buChar char="•"/>
            </a:pPr>
            <a:r>
              <a:rPr lang="en-US" sz="2600" dirty="0" smtClean="0"/>
              <a:t>Shares a child in common with the victim, or</a:t>
            </a:r>
          </a:p>
          <a:p>
            <a:pPr marL="742950" lvl="1" indent="-285750">
              <a:buFont typeface="Arial" panose="020B0604020202020204" pitchFamily="34" charset="0"/>
              <a:buChar char="•"/>
            </a:pPr>
            <a:r>
              <a:rPr lang="en-US" sz="2600" dirty="0" smtClean="0"/>
              <a:t>Commits acts against a youth or adult victim who is protected from those acts under the family or domestic violence laws of the jurisdiction</a:t>
            </a:r>
          </a:p>
          <a:p>
            <a:pPr marL="742950" lvl="1" indent="-285750">
              <a:buFont typeface="Arial" panose="020B0604020202020204" pitchFamily="34" charset="0"/>
              <a:buChar char="•"/>
            </a:pPr>
            <a:endParaRPr lang="en-US" sz="3200" dirty="0"/>
          </a:p>
        </p:txBody>
      </p:sp>
    </p:spTree>
    <p:extLst>
      <p:ext uri="{BB962C8B-B14F-4D97-AF65-F5344CB8AC3E}">
        <p14:creationId xmlns:p14="http://schemas.microsoft.com/office/powerpoint/2010/main" val="317576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423" y="594596"/>
            <a:ext cx="8643154" cy="665794"/>
          </a:xfrm>
        </p:spPr>
        <p:txBody>
          <a:bodyPr/>
          <a:lstStyle/>
          <a:p>
            <a:r>
              <a:rPr lang="en-US" dirty="0" smtClean="0"/>
              <a:t>What is dating violence</a:t>
            </a:r>
            <a:endParaRPr lang="en-US" dirty="0"/>
          </a:p>
        </p:txBody>
      </p:sp>
      <p:sp>
        <p:nvSpPr>
          <p:cNvPr id="3" name="Text Placeholder 2"/>
          <p:cNvSpPr>
            <a:spLocks noGrp="1"/>
          </p:cNvSpPr>
          <p:nvPr>
            <p:ph type="body" idx="1"/>
          </p:nvPr>
        </p:nvSpPr>
        <p:spPr>
          <a:xfrm>
            <a:off x="370703" y="1260391"/>
            <a:ext cx="11368215" cy="4596712"/>
          </a:xfrm>
        </p:spPr>
        <p:txBody>
          <a:bodyPr>
            <a:normAutofit fontScale="92500" lnSpcReduction="10000"/>
          </a:bodyPr>
          <a:lstStyle/>
          <a:p>
            <a:pPr algn="l"/>
            <a:r>
              <a:rPr lang="en-US" sz="3200" dirty="0" smtClean="0"/>
              <a:t>“Dating Violence” is violence committed by a person:</a:t>
            </a:r>
          </a:p>
          <a:p>
            <a:pPr marL="457200" indent="-457200" algn="l">
              <a:buFont typeface="Arial" panose="020B0604020202020204" pitchFamily="34" charset="0"/>
              <a:buChar char="•"/>
            </a:pPr>
            <a:r>
              <a:rPr lang="en-US" sz="2800" dirty="0" smtClean="0"/>
              <a:t>Who is or has been in a social relationship of a romantic or intimate nature with the victim, and</a:t>
            </a:r>
          </a:p>
          <a:p>
            <a:pPr marL="457200" indent="-457200" algn="l">
              <a:buFont typeface="Arial" panose="020B0604020202020204" pitchFamily="34" charset="0"/>
              <a:buChar char="•"/>
            </a:pPr>
            <a:r>
              <a:rPr lang="en-US" sz="2800" dirty="0" smtClean="0"/>
              <a:t>Where the existence of such a relationship will be determined based on consideration of the following factors:</a:t>
            </a:r>
          </a:p>
          <a:p>
            <a:pPr marL="914400" lvl="1" indent="-457200">
              <a:buFont typeface="Arial" panose="020B0604020202020204" pitchFamily="34" charset="0"/>
              <a:buChar char="•"/>
            </a:pPr>
            <a:r>
              <a:rPr lang="en-US" sz="2800" dirty="0" smtClean="0"/>
              <a:t>The length of the relationship</a:t>
            </a:r>
          </a:p>
          <a:p>
            <a:pPr marL="914400" lvl="1" indent="-457200">
              <a:buFont typeface="Arial" panose="020B0604020202020204" pitchFamily="34" charset="0"/>
              <a:buChar char="•"/>
            </a:pPr>
            <a:r>
              <a:rPr lang="en-US" sz="2800" dirty="0" smtClean="0"/>
              <a:t>The type of relationship, and</a:t>
            </a:r>
          </a:p>
          <a:p>
            <a:pPr marL="914400" lvl="1" indent="-457200">
              <a:buFont typeface="Arial" panose="020B0604020202020204" pitchFamily="34" charset="0"/>
              <a:buChar char="•"/>
            </a:pPr>
            <a:r>
              <a:rPr lang="en-US" sz="2800" dirty="0" smtClean="0"/>
              <a:t>The frequency of interaction between the persons involved in the relationship</a:t>
            </a:r>
          </a:p>
          <a:p>
            <a:pPr marL="914400" lvl="1" indent="-457200">
              <a:buFont typeface="Arial" panose="020B0604020202020204" pitchFamily="34" charset="0"/>
              <a:buChar char="•"/>
            </a:pPr>
            <a:endParaRPr lang="en-US" sz="3200" dirty="0"/>
          </a:p>
        </p:txBody>
      </p:sp>
    </p:spTree>
    <p:extLst>
      <p:ext uri="{BB962C8B-B14F-4D97-AF65-F5344CB8AC3E}">
        <p14:creationId xmlns:p14="http://schemas.microsoft.com/office/powerpoint/2010/main" val="4933742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423" y="767590"/>
            <a:ext cx="8643154" cy="690508"/>
          </a:xfrm>
        </p:spPr>
        <p:txBody>
          <a:bodyPr/>
          <a:lstStyle/>
          <a:p>
            <a:r>
              <a:rPr lang="en-US" dirty="0" smtClean="0"/>
              <a:t>What is stalking?</a:t>
            </a:r>
            <a:endParaRPr lang="en-US" dirty="0"/>
          </a:p>
        </p:txBody>
      </p:sp>
      <p:sp>
        <p:nvSpPr>
          <p:cNvPr id="3" name="Text Placeholder 2"/>
          <p:cNvSpPr>
            <a:spLocks noGrp="1"/>
          </p:cNvSpPr>
          <p:nvPr>
            <p:ph type="body" idx="1"/>
          </p:nvPr>
        </p:nvSpPr>
        <p:spPr>
          <a:xfrm>
            <a:off x="1087395" y="1804086"/>
            <a:ext cx="9934832" cy="4102443"/>
          </a:xfrm>
        </p:spPr>
        <p:txBody>
          <a:bodyPr>
            <a:normAutofit/>
          </a:bodyPr>
          <a:lstStyle/>
          <a:p>
            <a:pPr algn="l"/>
            <a:r>
              <a:rPr lang="en-US" sz="3200" dirty="0" smtClean="0"/>
              <a:t>Engaging in a course of conduct directed at a specific person that would cause a reasonable person to:</a:t>
            </a:r>
          </a:p>
          <a:p>
            <a:pPr marL="457200" indent="-457200" algn="l">
              <a:buFont typeface="Arial" panose="020B0604020202020204" pitchFamily="34" charset="0"/>
              <a:buChar char="•"/>
            </a:pPr>
            <a:r>
              <a:rPr lang="en-US" sz="3200" dirty="0" smtClean="0"/>
              <a:t>Fear for their safety or the safety of others, or</a:t>
            </a:r>
          </a:p>
          <a:p>
            <a:pPr marL="457200" indent="-457200" algn="l">
              <a:buFont typeface="Arial" panose="020B0604020202020204" pitchFamily="34" charset="0"/>
              <a:buChar char="•"/>
            </a:pPr>
            <a:r>
              <a:rPr lang="en-US" sz="3200" dirty="0" smtClean="0"/>
              <a:t>Suffer substantial emotional distress</a:t>
            </a:r>
            <a:endParaRPr lang="en-US" sz="3200" dirty="0"/>
          </a:p>
        </p:txBody>
      </p:sp>
    </p:spTree>
    <p:extLst>
      <p:ext uri="{BB962C8B-B14F-4D97-AF65-F5344CB8AC3E}">
        <p14:creationId xmlns:p14="http://schemas.microsoft.com/office/powerpoint/2010/main" val="15510810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978" y="1756130"/>
            <a:ext cx="10873946" cy="1969007"/>
          </a:xfrm>
        </p:spPr>
        <p:txBody>
          <a:bodyPr>
            <a:noAutofit/>
          </a:bodyPr>
          <a:lstStyle/>
          <a:p>
            <a:r>
              <a:rPr lang="en-US" sz="11500" dirty="0" smtClean="0"/>
              <a:t>Retaliation</a:t>
            </a:r>
            <a:endParaRPr lang="en-US" sz="11500" dirty="0"/>
          </a:p>
        </p:txBody>
      </p:sp>
    </p:spTree>
    <p:extLst>
      <p:ext uri="{BB962C8B-B14F-4D97-AF65-F5344CB8AC3E}">
        <p14:creationId xmlns:p14="http://schemas.microsoft.com/office/powerpoint/2010/main" val="29183051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423" y="693450"/>
            <a:ext cx="8643154" cy="690508"/>
          </a:xfrm>
        </p:spPr>
        <p:txBody>
          <a:bodyPr/>
          <a:lstStyle/>
          <a:p>
            <a:r>
              <a:rPr lang="en-US" dirty="0" smtClean="0"/>
              <a:t>What is retaliation?</a:t>
            </a:r>
            <a:endParaRPr lang="en-US" dirty="0"/>
          </a:p>
        </p:txBody>
      </p:sp>
      <p:sp>
        <p:nvSpPr>
          <p:cNvPr id="3" name="Text Placeholder 2"/>
          <p:cNvSpPr>
            <a:spLocks noGrp="1"/>
          </p:cNvSpPr>
          <p:nvPr>
            <p:ph type="body" idx="1"/>
          </p:nvPr>
        </p:nvSpPr>
        <p:spPr>
          <a:xfrm>
            <a:off x="543697" y="1383959"/>
            <a:ext cx="11195222" cy="4646138"/>
          </a:xfrm>
        </p:spPr>
        <p:txBody>
          <a:bodyPr>
            <a:normAutofit fontScale="92500" lnSpcReduction="20000"/>
          </a:bodyPr>
          <a:lstStyle/>
          <a:p>
            <a:r>
              <a:rPr lang="en-US" sz="3200" dirty="0" smtClean="0"/>
              <a:t>Intimidation, threats, coercion, or discrimination against any person by the recipient, a student, or an employee or other person authorized by the recipient to provide aid, benefit or service under the recipient’s education program or activity, for the purpose of interfering with any right or privilege secured by Title IX, or because the person has reported information, made a complaint testified, assisted, or participated or refused to participate in any manner in an investigation, proceeding, or hearing under the Title IX regulation</a:t>
            </a:r>
            <a:endParaRPr lang="en-US" sz="3200" dirty="0"/>
          </a:p>
        </p:txBody>
      </p:sp>
    </p:spTree>
    <p:extLst>
      <p:ext uri="{BB962C8B-B14F-4D97-AF65-F5344CB8AC3E}">
        <p14:creationId xmlns:p14="http://schemas.microsoft.com/office/powerpoint/2010/main" val="283730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is Title ix implemented</a:t>
            </a:r>
            <a:endParaRPr lang="en-US" dirty="0"/>
          </a:p>
        </p:txBody>
      </p:sp>
      <p:sp>
        <p:nvSpPr>
          <p:cNvPr id="3" name="Content Placeholder 2"/>
          <p:cNvSpPr>
            <a:spLocks noGrp="1"/>
          </p:cNvSpPr>
          <p:nvPr>
            <p:ph idx="1"/>
          </p:nvPr>
        </p:nvSpPr>
        <p:spPr/>
        <p:txBody>
          <a:bodyPr>
            <a:normAutofit/>
          </a:bodyPr>
          <a:lstStyle/>
          <a:p>
            <a:r>
              <a:rPr lang="en-US" sz="3600" dirty="0"/>
              <a:t>U.S. Department of Education regulations </a:t>
            </a:r>
            <a:endParaRPr lang="en-US" sz="3600" dirty="0" smtClean="0"/>
          </a:p>
          <a:p>
            <a:r>
              <a:rPr lang="en-US" sz="3600" dirty="0"/>
              <a:t>Private lawsuits and related court decisions</a:t>
            </a:r>
          </a:p>
        </p:txBody>
      </p:sp>
    </p:spTree>
    <p:extLst>
      <p:ext uri="{BB962C8B-B14F-4D97-AF65-F5344CB8AC3E}">
        <p14:creationId xmlns:p14="http://schemas.microsoft.com/office/powerpoint/2010/main" val="18710632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423" y="545168"/>
            <a:ext cx="8643154" cy="665794"/>
          </a:xfrm>
        </p:spPr>
        <p:txBody>
          <a:bodyPr/>
          <a:lstStyle/>
          <a:p>
            <a:r>
              <a:rPr lang="en-US" dirty="0" smtClean="0"/>
              <a:t>Does retaliation require intent?</a:t>
            </a:r>
            <a:endParaRPr lang="en-US" dirty="0"/>
          </a:p>
        </p:txBody>
      </p:sp>
      <p:sp>
        <p:nvSpPr>
          <p:cNvPr id="3" name="Text Placeholder 2"/>
          <p:cNvSpPr>
            <a:spLocks noGrp="1"/>
          </p:cNvSpPr>
          <p:nvPr>
            <p:ph type="body" idx="1"/>
          </p:nvPr>
        </p:nvSpPr>
        <p:spPr>
          <a:xfrm>
            <a:off x="1774423" y="2075935"/>
            <a:ext cx="8643154" cy="2743189"/>
          </a:xfrm>
        </p:spPr>
        <p:txBody>
          <a:bodyPr>
            <a:normAutofit/>
          </a:bodyPr>
          <a:lstStyle/>
          <a:p>
            <a:pPr marL="285750" indent="-285750" algn="l">
              <a:buFont typeface="Arial" panose="020B0604020202020204" pitchFamily="34" charset="0"/>
              <a:buChar char="•"/>
            </a:pPr>
            <a:r>
              <a:rPr lang="en-US" sz="3200" dirty="0" smtClean="0"/>
              <a:t>“For the purpose of interfering with any right or privilege secured by Title IX . . .”</a:t>
            </a:r>
          </a:p>
          <a:p>
            <a:pPr marL="285750" indent="-285750" algn="l">
              <a:buFont typeface="Arial" panose="020B0604020202020204" pitchFamily="34" charset="0"/>
              <a:buChar char="•"/>
            </a:pPr>
            <a:r>
              <a:rPr lang="en-US" sz="3200" dirty="0" smtClean="0"/>
              <a:t>Requires a subjective state of mind of the respondent</a:t>
            </a:r>
            <a:endParaRPr lang="en-US" sz="3200" dirty="0"/>
          </a:p>
        </p:txBody>
      </p:sp>
    </p:spTree>
    <p:extLst>
      <p:ext uri="{BB962C8B-B14F-4D97-AF65-F5344CB8AC3E}">
        <p14:creationId xmlns:p14="http://schemas.microsoft.com/office/powerpoint/2010/main" val="64126472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423" y="619308"/>
            <a:ext cx="8643154" cy="1234205"/>
          </a:xfrm>
        </p:spPr>
        <p:txBody>
          <a:bodyPr/>
          <a:lstStyle/>
          <a:p>
            <a:r>
              <a:rPr lang="en-US" dirty="0" smtClean="0"/>
              <a:t>Is it retaliation if a respondent files a counter-complaint?</a:t>
            </a:r>
            <a:endParaRPr lang="en-US" dirty="0"/>
          </a:p>
        </p:txBody>
      </p:sp>
      <p:sp>
        <p:nvSpPr>
          <p:cNvPr id="3" name="Text Placeholder 2"/>
          <p:cNvSpPr>
            <a:spLocks noGrp="1"/>
          </p:cNvSpPr>
          <p:nvPr>
            <p:ph type="body" idx="1"/>
          </p:nvPr>
        </p:nvSpPr>
        <p:spPr>
          <a:xfrm>
            <a:off x="766120" y="2051223"/>
            <a:ext cx="10700950" cy="3781166"/>
          </a:xfrm>
        </p:spPr>
        <p:txBody>
          <a:bodyPr>
            <a:normAutofit/>
          </a:bodyPr>
          <a:lstStyle/>
          <a:p>
            <a:pPr marL="285750" indent="-285750" algn="l">
              <a:buFont typeface="Arial" panose="020B0604020202020204" pitchFamily="34" charset="0"/>
              <a:buChar char="•"/>
            </a:pPr>
            <a:r>
              <a:rPr lang="en-US" sz="3200" dirty="0" smtClean="0"/>
              <a:t>Only if the counter-complaint is made in bad faith for the purpose of interfering with the complainant’s exercise of Title IX rights</a:t>
            </a:r>
            <a:endParaRPr lang="en-US" sz="3200" dirty="0"/>
          </a:p>
        </p:txBody>
      </p:sp>
    </p:spTree>
    <p:extLst>
      <p:ext uri="{BB962C8B-B14F-4D97-AF65-F5344CB8AC3E}">
        <p14:creationId xmlns:p14="http://schemas.microsoft.com/office/powerpoint/2010/main" val="827897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4423" y="792303"/>
            <a:ext cx="8643154" cy="1135351"/>
          </a:xfrm>
        </p:spPr>
        <p:txBody>
          <a:bodyPr>
            <a:normAutofit/>
          </a:bodyPr>
          <a:lstStyle/>
          <a:p>
            <a:r>
              <a:rPr lang="en-US" dirty="0" smtClean="0"/>
              <a:t>Is there any retaliation that is allowed?</a:t>
            </a:r>
            <a:endParaRPr lang="en-US" dirty="0"/>
          </a:p>
        </p:txBody>
      </p:sp>
      <p:sp>
        <p:nvSpPr>
          <p:cNvPr id="3" name="Text Placeholder 2"/>
          <p:cNvSpPr>
            <a:spLocks noGrp="1"/>
          </p:cNvSpPr>
          <p:nvPr>
            <p:ph type="body" idx="1"/>
          </p:nvPr>
        </p:nvSpPr>
        <p:spPr>
          <a:xfrm>
            <a:off x="1359244" y="2100649"/>
            <a:ext cx="9415848" cy="3731740"/>
          </a:xfrm>
        </p:spPr>
        <p:txBody>
          <a:bodyPr>
            <a:normAutofit lnSpcReduction="10000"/>
          </a:bodyPr>
          <a:lstStyle/>
          <a:p>
            <a:pPr marL="285750" indent="-285750" algn="l">
              <a:buFont typeface="Arial" panose="020B0604020202020204" pitchFamily="34" charset="0"/>
              <a:buChar char="•"/>
            </a:pPr>
            <a:r>
              <a:rPr lang="en-US" sz="3200" dirty="0" smtClean="0"/>
              <a:t>Some conduct that meets the technical definition of retaliation may be Constitutionally protected</a:t>
            </a:r>
          </a:p>
          <a:p>
            <a:pPr marL="742950" lvl="1" indent="-285750">
              <a:buFont typeface="Arial" panose="020B0604020202020204" pitchFamily="34" charset="0"/>
              <a:buChar char="•"/>
            </a:pPr>
            <a:r>
              <a:rPr lang="en-US" sz="3200" dirty="0" smtClean="0"/>
              <a:t>Freedom of speech</a:t>
            </a:r>
          </a:p>
          <a:p>
            <a:pPr marL="742950" lvl="1" indent="-285750">
              <a:buFont typeface="Arial" panose="020B0604020202020204" pitchFamily="34" charset="0"/>
              <a:buChar char="•"/>
            </a:pPr>
            <a:r>
              <a:rPr lang="en-US" sz="3200" dirty="0" smtClean="0"/>
              <a:t>Freedom of association</a:t>
            </a:r>
          </a:p>
          <a:p>
            <a:pPr marL="742950" lvl="1" indent="-285750">
              <a:buFont typeface="Arial" panose="020B0604020202020204" pitchFamily="34" charset="0"/>
              <a:buChar char="•"/>
            </a:pPr>
            <a:r>
              <a:rPr lang="en-US" sz="3200" dirty="0" smtClean="0"/>
              <a:t>Freedom of religion</a:t>
            </a:r>
          </a:p>
        </p:txBody>
      </p:sp>
    </p:spTree>
    <p:extLst>
      <p:ext uri="{BB962C8B-B14F-4D97-AF65-F5344CB8AC3E}">
        <p14:creationId xmlns:p14="http://schemas.microsoft.com/office/powerpoint/2010/main" val="25234227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0259" y="568412"/>
            <a:ext cx="10503244" cy="1186248"/>
          </a:xfrm>
        </p:spPr>
        <p:txBody>
          <a:bodyPr>
            <a:noAutofit/>
          </a:bodyPr>
          <a:lstStyle/>
          <a:p>
            <a:r>
              <a:rPr lang="en-US" dirty="0" smtClean="0"/>
              <a:t>The title ix coordinator and </a:t>
            </a:r>
            <a:br>
              <a:rPr lang="en-US" dirty="0" smtClean="0"/>
            </a:br>
            <a:r>
              <a:rPr lang="en-US" dirty="0" smtClean="0"/>
              <a:t>title ix team</a:t>
            </a:r>
            <a:endParaRPr lang="en-US" dirty="0"/>
          </a:p>
        </p:txBody>
      </p:sp>
      <p:sp>
        <p:nvSpPr>
          <p:cNvPr id="4" name="Text Placeholder 2"/>
          <p:cNvSpPr>
            <a:spLocks noGrp="1"/>
          </p:cNvSpPr>
          <p:nvPr>
            <p:ph type="body" idx="1"/>
          </p:nvPr>
        </p:nvSpPr>
        <p:spPr>
          <a:xfrm>
            <a:off x="840259" y="1754660"/>
            <a:ext cx="10503244" cy="4003589"/>
          </a:xfrm>
        </p:spPr>
        <p:txBody>
          <a:bodyPr>
            <a:normAutofit lnSpcReduction="10000"/>
          </a:bodyPr>
          <a:lstStyle/>
          <a:p>
            <a:pPr marL="285750" indent="-285750" algn="l">
              <a:buFont typeface="Arial" panose="020B0604020202020204" pitchFamily="34" charset="0"/>
              <a:buChar char="•"/>
            </a:pPr>
            <a:r>
              <a:rPr lang="en-US" sz="3200" dirty="0" smtClean="0"/>
              <a:t>Title IX Coordinator</a:t>
            </a:r>
          </a:p>
          <a:p>
            <a:pPr marL="285750" indent="-285750" algn="l">
              <a:buFont typeface="Arial" panose="020B0604020202020204" pitchFamily="34" charset="0"/>
              <a:buChar char="•"/>
            </a:pPr>
            <a:r>
              <a:rPr lang="en-US" sz="3200" dirty="0" smtClean="0"/>
              <a:t>Investigators</a:t>
            </a:r>
          </a:p>
          <a:p>
            <a:pPr marL="285750" indent="-285750" algn="l">
              <a:buFont typeface="Arial" panose="020B0604020202020204" pitchFamily="34" charset="0"/>
              <a:buChar char="•"/>
            </a:pPr>
            <a:r>
              <a:rPr lang="en-US" sz="3200" dirty="0" smtClean="0"/>
              <a:t>Decision-makers</a:t>
            </a:r>
          </a:p>
          <a:p>
            <a:pPr marL="285750" indent="-285750" algn="l">
              <a:buFont typeface="Arial" panose="020B0604020202020204" pitchFamily="34" charset="0"/>
              <a:buChar char="•"/>
            </a:pPr>
            <a:r>
              <a:rPr lang="en-US" sz="3200" dirty="0" smtClean="0"/>
              <a:t>Informal Resolution Facilitators</a:t>
            </a:r>
          </a:p>
          <a:p>
            <a:pPr marL="285750" indent="-285750" algn="l">
              <a:buFont typeface="Arial" panose="020B0604020202020204" pitchFamily="34" charset="0"/>
              <a:buChar char="•"/>
            </a:pPr>
            <a:r>
              <a:rPr lang="en-US" sz="3200" dirty="0" smtClean="0"/>
              <a:t>Appellate Officers</a:t>
            </a:r>
          </a:p>
          <a:p>
            <a:pPr marL="285750" indent="-285750" algn="l">
              <a:buFont typeface="Arial" panose="020B0604020202020204" pitchFamily="34" charset="0"/>
              <a:buChar char="•"/>
            </a:pPr>
            <a:r>
              <a:rPr lang="en-US" sz="3200" dirty="0" smtClean="0"/>
              <a:t>Persons responsible for Supportive Measures</a:t>
            </a:r>
          </a:p>
          <a:p>
            <a:pPr marL="285750" indent="-285750" algn="l">
              <a:buFont typeface="Arial" panose="020B0604020202020204" pitchFamily="34" charset="0"/>
              <a:buChar char="•"/>
            </a:pPr>
            <a:endParaRPr lang="en-US" sz="3200" dirty="0"/>
          </a:p>
        </p:txBody>
      </p:sp>
    </p:spTree>
    <p:extLst>
      <p:ext uri="{BB962C8B-B14F-4D97-AF65-F5344CB8AC3E}">
        <p14:creationId xmlns:p14="http://schemas.microsoft.com/office/powerpoint/2010/main" val="2284505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the “new” Title IX regulation?</a:t>
            </a:r>
          </a:p>
        </p:txBody>
      </p:sp>
      <p:sp>
        <p:nvSpPr>
          <p:cNvPr id="3" name="Content Placeholder 2"/>
          <p:cNvSpPr>
            <a:spLocks noGrp="1"/>
          </p:cNvSpPr>
          <p:nvPr>
            <p:ph idx="1"/>
          </p:nvPr>
        </p:nvSpPr>
        <p:spPr/>
        <p:txBody>
          <a:bodyPr>
            <a:normAutofit fontScale="92500" lnSpcReduction="10000"/>
          </a:bodyPr>
          <a:lstStyle/>
          <a:p>
            <a:r>
              <a:rPr lang="en-US" sz="2400" dirty="0"/>
              <a:t>Effective August 1, 2024, a series of revisions to Part 106 that address several issues, including</a:t>
            </a:r>
            <a:r>
              <a:rPr lang="en-US" sz="2400" dirty="0" smtClean="0"/>
              <a:t>:</a:t>
            </a:r>
          </a:p>
          <a:p>
            <a:pPr lvl="1"/>
            <a:r>
              <a:rPr lang="en-US" sz="2400" dirty="0"/>
              <a:t>The scope of sex discrimination and sex-based harassment covered by Title IX </a:t>
            </a:r>
            <a:endParaRPr lang="en-US" sz="2400" dirty="0" smtClean="0"/>
          </a:p>
          <a:p>
            <a:pPr lvl="1"/>
            <a:r>
              <a:rPr lang="en-US" sz="2400" dirty="0" smtClean="0"/>
              <a:t>• </a:t>
            </a:r>
            <a:r>
              <a:rPr lang="en-US" sz="2400" dirty="0"/>
              <a:t>The procedures and requirements for addressing complaints of sex discrimination and sex-based </a:t>
            </a:r>
            <a:r>
              <a:rPr lang="en-US" sz="2400" dirty="0" smtClean="0"/>
              <a:t>harassment</a:t>
            </a:r>
          </a:p>
          <a:p>
            <a:pPr lvl="1"/>
            <a:r>
              <a:rPr lang="en-US" sz="2400" dirty="0" smtClean="0"/>
              <a:t> </a:t>
            </a:r>
            <a:r>
              <a:rPr lang="en-US" sz="2400" dirty="0"/>
              <a:t>• Specific content on accommodating pregnancy and pregnancy related conditions</a:t>
            </a:r>
          </a:p>
        </p:txBody>
      </p:sp>
    </p:spTree>
    <p:extLst>
      <p:ext uri="{BB962C8B-B14F-4D97-AF65-F5344CB8AC3E}">
        <p14:creationId xmlns:p14="http://schemas.microsoft.com/office/powerpoint/2010/main" val="3022025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portions of the new regulation have garnered the most attention?</a:t>
            </a:r>
          </a:p>
        </p:txBody>
      </p:sp>
      <p:sp>
        <p:nvSpPr>
          <p:cNvPr id="3" name="Content Placeholder 2"/>
          <p:cNvSpPr>
            <a:spLocks noGrp="1"/>
          </p:cNvSpPr>
          <p:nvPr>
            <p:ph idx="1"/>
          </p:nvPr>
        </p:nvSpPr>
        <p:spPr/>
        <p:txBody>
          <a:bodyPr>
            <a:normAutofit/>
          </a:bodyPr>
          <a:lstStyle/>
          <a:p>
            <a:r>
              <a:rPr lang="en-US" sz="2800" dirty="0"/>
              <a:t>Definition of “sex” to include gender identity and sexual orientation </a:t>
            </a:r>
            <a:endParaRPr lang="en-US" sz="2800" dirty="0" smtClean="0"/>
          </a:p>
          <a:p>
            <a:pPr marL="0" indent="0">
              <a:buNone/>
            </a:pPr>
            <a:endParaRPr lang="en-US" sz="2800" dirty="0" smtClean="0"/>
          </a:p>
          <a:p>
            <a:r>
              <a:rPr lang="en-US" sz="2800" dirty="0" smtClean="0"/>
              <a:t>Roll-back </a:t>
            </a:r>
            <a:r>
              <a:rPr lang="en-US" sz="2800" dirty="0"/>
              <a:t>of some “due process” requirements from August 2020 regulations</a:t>
            </a:r>
          </a:p>
        </p:txBody>
      </p:sp>
    </p:spTree>
    <p:extLst>
      <p:ext uri="{BB962C8B-B14F-4D97-AF65-F5344CB8AC3E}">
        <p14:creationId xmlns:p14="http://schemas.microsoft.com/office/powerpoint/2010/main" val="2924694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included in education program or activity</a:t>
            </a:r>
            <a:r>
              <a:rPr lang="en-US" dirty="0" smtClean="0"/>
              <a:t>?</a:t>
            </a:r>
            <a:endParaRPr lang="en-US" dirty="0"/>
          </a:p>
        </p:txBody>
      </p:sp>
      <p:sp>
        <p:nvSpPr>
          <p:cNvPr id="3" name="Content Placeholder 2"/>
          <p:cNvSpPr>
            <a:spLocks noGrp="1"/>
          </p:cNvSpPr>
          <p:nvPr>
            <p:ph idx="1"/>
          </p:nvPr>
        </p:nvSpPr>
        <p:spPr>
          <a:xfrm>
            <a:off x="635499" y="1853754"/>
            <a:ext cx="10923373" cy="3450613"/>
          </a:xfrm>
        </p:spPr>
        <p:txBody>
          <a:bodyPr>
            <a:noAutofit/>
          </a:bodyPr>
          <a:lstStyle/>
          <a:p>
            <a:r>
              <a:rPr lang="en-US" sz="2800" dirty="0"/>
              <a:t>Any operation of the institution, regardless of location </a:t>
            </a:r>
          </a:p>
          <a:p>
            <a:r>
              <a:rPr lang="en-US" sz="2800" dirty="0" smtClean="0"/>
              <a:t>Buildings </a:t>
            </a:r>
            <a:r>
              <a:rPr lang="en-US" sz="2800" dirty="0"/>
              <a:t>owned or controlled by the institution </a:t>
            </a:r>
          </a:p>
          <a:p>
            <a:r>
              <a:rPr lang="en-US" sz="2800" dirty="0" smtClean="0"/>
              <a:t>Buildings </a:t>
            </a:r>
            <a:r>
              <a:rPr lang="en-US" sz="2800" dirty="0"/>
              <a:t>owned or controlled by an officially recognized student organization (higher education only) </a:t>
            </a:r>
          </a:p>
          <a:p>
            <a:r>
              <a:rPr lang="en-US" sz="2800" dirty="0" smtClean="0"/>
              <a:t>Conduct </a:t>
            </a:r>
            <a:r>
              <a:rPr lang="en-US" sz="2800" dirty="0"/>
              <a:t>that is subject to the institution’s disciplinary authority </a:t>
            </a:r>
          </a:p>
          <a:p>
            <a:r>
              <a:rPr lang="en-US" sz="2800" dirty="0" smtClean="0"/>
              <a:t>The </a:t>
            </a:r>
            <a:r>
              <a:rPr lang="en-US" sz="2800" dirty="0"/>
              <a:t>exercise of institutional power or authority by employees and agents regardless of location</a:t>
            </a:r>
          </a:p>
        </p:txBody>
      </p:sp>
    </p:spTree>
    <p:extLst>
      <p:ext uri="{BB962C8B-B14F-4D97-AF65-F5344CB8AC3E}">
        <p14:creationId xmlns:p14="http://schemas.microsoft.com/office/powerpoint/2010/main" val="524006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61600" y="431597"/>
            <a:ext cx="10186417" cy="1245958"/>
          </a:xfrm>
        </p:spPr>
        <p:txBody>
          <a:bodyPr>
            <a:normAutofit/>
          </a:bodyPr>
          <a:lstStyle/>
          <a:p>
            <a:r>
              <a:rPr lang="en-US" sz="3200" dirty="0"/>
              <a:t>What about misconduct that happens abroad?</a:t>
            </a:r>
          </a:p>
        </p:txBody>
      </p:sp>
      <p:sp>
        <p:nvSpPr>
          <p:cNvPr id="3" name="Subtitle 2"/>
          <p:cNvSpPr>
            <a:spLocks noGrp="1"/>
          </p:cNvSpPr>
          <p:nvPr>
            <p:ph type="subTitle" idx="1"/>
          </p:nvPr>
        </p:nvSpPr>
        <p:spPr>
          <a:xfrm>
            <a:off x="395415" y="1677555"/>
            <a:ext cx="11318789" cy="4401969"/>
          </a:xfrm>
        </p:spPr>
        <p:txBody>
          <a:bodyPr>
            <a:noAutofit/>
          </a:bodyPr>
          <a:lstStyle/>
          <a:p>
            <a:pPr marL="342900" indent="-342900" algn="l">
              <a:buFont typeface="Arial" panose="020B0604020202020204" pitchFamily="34" charset="0"/>
              <a:buChar char="•"/>
            </a:pPr>
            <a:r>
              <a:rPr lang="en-US" sz="3200" cap="none" dirty="0" smtClean="0"/>
              <a:t>Title IX only requires response to sex discrimination and sex-based harassment “in the United States” </a:t>
            </a:r>
          </a:p>
          <a:p>
            <a:pPr marL="342900" indent="-342900" algn="l">
              <a:buFont typeface="Arial" panose="020B0604020202020204" pitchFamily="34" charset="0"/>
              <a:buChar char="•"/>
            </a:pPr>
            <a:r>
              <a:rPr lang="en-US" sz="3200" cap="none" dirty="0" smtClean="0"/>
              <a:t>But institutions must address a “sex-based hostile environment” in their programs and activities even when some contributory conduct occurred abroad</a:t>
            </a:r>
            <a:endParaRPr lang="en-US" sz="3200" cap="none" dirty="0"/>
          </a:p>
        </p:txBody>
      </p:sp>
    </p:spTree>
    <p:extLst>
      <p:ext uri="{BB962C8B-B14F-4D97-AF65-F5344CB8AC3E}">
        <p14:creationId xmlns:p14="http://schemas.microsoft.com/office/powerpoint/2010/main" val="2195503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institutions does the new Title IX regulation apply to?</a:t>
            </a:r>
          </a:p>
        </p:txBody>
      </p:sp>
      <p:sp>
        <p:nvSpPr>
          <p:cNvPr id="3" name="Content Placeholder 2"/>
          <p:cNvSpPr>
            <a:spLocks noGrp="1"/>
          </p:cNvSpPr>
          <p:nvPr>
            <p:ph idx="1"/>
          </p:nvPr>
        </p:nvSpPr>
        <p:spPr/>
        <p:txBody>
          <a:bodyPr>
            <a:normAutofit/>
          </a:bodyPr>
          <a:lstStyle/>
          <a:p>
            <a:r>
              <a:rPr lang="en-US" sz="3200" dirty="0"/>
              <a:t>Any institution that receives federal funds and operates an education program </a:t>
            </a:r>
          </a:p>
          <a:p>
            <a:r>
              <a:rPr lang="en-US" sz="3200" dirty="0" smtClean="0"/>
              <a:t>The </a:t>
            </a:r>
            <a:r>
              <a:rPr lang="en-US" sz="3200" dirty="0"/>
              <a:t>regulation has some differing requirements for K-12 institutions and “post-secondary” institutions</a:t>
            </a:r>
          </a:p>
        </p:txBody>
      </p:sp>
    </p:spTree>
    <p:extLst>
      <p:ext uri="{BB962C8B-B14F-4D97-AF65-F5344CB8AC3E}">
        <p14:creationId xmlns:p14="http://schemas.microsoft.com/office/powerpoint/2010/main" val="12710326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Does the Title IX regulation apply to religious educational institutions? </a:t>
            </a:r>
          </a:p>
        </p:txBody>
      </p:sp>
      <p:sp>
        <p:nvSpPr>
          <p:cNvPr id="3" name="Content Placeholder 2"/>
          <p:cNvSpPr>
            <a:spLocks noGrp="1"/>
          </p:cNvSpPr>
          <p:nvPr>
            <p:ph idx="1"/>
          </p:nvPr>
        </p:nvSpPr>
        <p:spPr>
          <a:xfrm>
            <a:off x="642551" y="2015732"/>
            <a:ext cx="10799806" cy="3964938"/>
          </a:xfrm>
        </p:spPr>
        <p:txBody>
          <a:bodyPr>
            <a:normAutofit/>
          </a:bodyPr>
          <a:lstStyle/>
          <a:p>
            <a:r>
              <a:rPr lang="en-US" sz="2800" dirty="0"/>
              <a:t>Yes, if they receive federal funds </a:t>
            </a:r>
          </a:p>
          <a:p>
            <a:r>
              <a:rPr lang="en-US" sz="2800" dirty="0" smtClean="0"/>
              <a:t>But </a:t>
            </a:r>
            <a:r>
              <a:rPr lang="en-US" sz="2800" dirty="0"/>
              <a:t>the regulation contains a self-executing religious exemption that operates on a particularized </a:t>
            </a:r>
            <a:r>
              <a:rPr lang="en-US" sz="2800" dirty="0" smtClean="0"/>
              <a:t>basis</a:t>
            </a:r>
          </a:p>
          <a:p>
            <a:r>
              <a:rPr lang="en-US" sz="2800" dirty="0"/>
              <a:t>“This part does not apply to an educational institution which is controlled by a religious organization to the extent application of this part would not be consistent with the religious tenants of such organization.” 34 C.F.R. § 106.12 (emphasis added)</a:t>
            </a:r>
          </a:p>
        </p:txBody>
      </p:sp>
    </p:spTree>
    <p:extLst>
      <p:ext uri="{BB962C8B-B14F-4D97-AF65-F5344CB8AC3E}">
        <p14:creationId xmlns:p14="http://schemas.microsoft.com/office/powerpoint/2010/main" val="314106208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9D5"/>
      </a:lt2>
      <a:accent1>
        <a:srgbClr val="FB8C29"/>
      </a:accent1>
      <a:accent2>
        <a:srgbClr val="F2C351"/>
      </a:accent2>
      <a:accent3>
        <a:srgbClr val="D0CBA5"/>
      </a:accent3>
      <a:accent4>
        <a:srgbClr val="A2C476"/>
      </a:accent4>
      <a:accent5>
        <a:srgbClr val="57C293"/>
      </a:accent5>
      <a:accent6>
        <a:srgbClr val="06BFDE"/>
      </a:accent6>
      <a:hlink>
        <a:srgbClr val="FBAE29"/>
      </a:hlink>
      <a:folHlink>
        <a:srgbClr val="EDC47E"/>
      </a:folHlink>
    </a:clrScheme>
    <a:fontScheme name="Gallery">
      <a:majorFont>
        <a:latin typeface="Rockwell" panose="020606030202050204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BB5F5D82-B5E9-469E-A815-C655ED4AF24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95204</TotalTime>
  <Words>1452</Words>
  <Application>Microsoft Office PowerPoint</Application>
  <PresentationFormat>Widescreen</PresentationFormat>
  <Paragraphs>142</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Rockwell</vt:lpstr>
      <vt:lpstr>Gallery</vt:lpstr>
      <vt:lpstr>Title ix </vt:lpstr>
      <vt:lpstr>What is title ix</vt:lpstr>
      <vt:lpstr>How is Title ix implemented</vt:lpstr>
      <vt:lpstr>What is the “new” Title IX regulation?</vt:lpstr>
      <vt:lpstr>What portions of the new regulation have garnered the most attention?</vt:lpstr>
      <vt:lpstr>What is included in education program or activity?</vt:lpstr>
      <vt:lpstr>What about misconduct that happens abroad?</vt:lpstr>
      <vt:lpstr>What institutions does the new Title IX regulation apply to?</vt:lpstr>
      <vt:lpstr>Does the Title IX regulation apply to religious educational institutions? </vt:lpstr>
      <vt:lpstr>Are there other limitations on the reach of the Title IX regulation?</vt:lpstr>
      <vt:lpstr>Sex Discrimination and Sex-Based Harassment</vt:lpstr>
      <vt:lpstr>What does the Title IX regulation include in the concept of “sex”? </vt:lpstr>
      <vt:lpstr>What is sex discrimination?</vt:lpstr>
      <vt:lpstr>What is programmatic discrimination?</vt:lpstr>
      <vt:lpstr>What is individualized discrimination?</vt:lpstr>
      <vt:lpstr>Is different treatment or sex-separation ever permitted?</vt:lpstr>
      <vt:lpstr>What about separation based on gender identity?</vt:lpstr>
      <vt:lpstr>What is sex-based harassment?</vt:lpstr>
      <vt:lpstr>What’s the difference between sexual conduct and conduct that is on the basis of sex?</vt:lpstr>
      <vt:lpstr>What are the different categories of  sex-based harassment?</vt:lpstr>
      <vt:lpstr>Quid pro quo harassment</vt:lpstr>
      <vt:lpstr>Hostile Environment Harassment</vt:lpstr>
      <vt:lpstr>What factors do we consider in determining a hostile environment?</vt:lpstr>
      <vt:lpstr>What is sexual assault?</vt:lpstr>
      <vt:lpstr>What is domestic violence </vt:lpstr>
      <vt:lpstr>What is dating violence</vt:lpstr>
      <vt:lpstr>What is stalking?</vt:lpstr>
      <vt:lpstr>Retaliation</vt:lpstr>
      <vt:lpstr>What is retaliation?</vt:lpstr>
      <vt:lpstr>Does retaliation require intent?</vt:lpstr>
      <vt:lpstr>Is it retaliation if a respondent files a counter-complaint?</vt:lpstr>
      <vt:lpstr>Is there any retaliation that is allowed?</vt:lpstr>
      <vt:lpstr>The title ix coordinator and  title ix team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ix</dc:title>
  <dc:creator>Stevens, Kayleen</dc:creator>
  <cp:lastModifiedBy>Stevens, Kayleen</cp:lastModifiedBy>
  <cp:revision>36</cp:revision>
  <cp:lastPrinted>2024-11-11T18:50:29Z</cp:lastPrinted>
  <dcterms:created xsi:type="dcterms:W3CDTF">2024-09-06T16:18:29Z</dcterms:created>
  <dcterms:modified xsi:type="dcterms:W3CDTF">2024-11-11T19:02:53Z</dcterms:modified>
</cp:coreProperties>
</file>