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31"/>
  </p:handoutMasterIdLst>
  <p:sldIdLst>
    <p:sldId id="256" r:id="rId2"/>
    <p:sldId id="257" r:id="rId3"/>
    <p:sldId id="258" r:id="rId4"/>
    <p:sldId id="264" r:id="rId5"/>
    <p:sldId id="265" r:id="rId6"/>
    <p:sldId id="266" r:id="rId7"/>
    <p:sldId id="267" r:id="rId8"/>
    <p:sldId id="268" r:id="rId9"/>
    <p:sldId id="271" r:id="rId10"/>
    <p:sldId id="270" r:id="rId11"/>
    <p:sldId id="272" r:id="rId12"/>
    <p:sldId id="273" r:id="rId13"/>
    <p:sldId id="277" r:id="rId14"/>
    <p:sldId id="279" r:id="rId15"/>
    <p:sldId id="280" r:id="rId16"/>
    <p:sldId id="281" r:id="rId17"/>
    <p:sldId id="282" r:id="rId18"/>
    <p:sldId id="283" r:id="rId19"/>
    <p:sldId id="291" r:id="rId20"/>
    <p:sldId id="292" r:id="rId21"/>
    <p:sldId id="293" r:id="rId22"/>
    <p:sldId id="303" r:id="rId23"/>
    <p:sldId id="304" r:id="rId24"/>
    <p:sldId id="294" r:id="rId25"/>
    <p:sldId id="295" r:id="rId26"/>
    <p:sldId id="296" r:id="rId27"/>
    <p:sldId id="299" r:id="rId28"/>
    <p:sldId id="300" r:id="rId29"/>
    <p:sldId id="302"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73E4D02-6678-41CA-A587-B5F1CB03EC91}" type="datetimeFigureOut">
              <a:rPr lang="en-US" smtClean="0"/>
              <a:t>8/7/2025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9782247-37AA-4C8B-9EFC-F2AE21286D82}" type="slidenum">
              <a:rPr lang="en-US" smtClean="0"/>
              <a:t>‹#›</a:t>
            </a:fld>
            <a:endParaRPr lang="en-US"/>
          </a:p>
        </p:txBody>
      </p:sp>
    </p:spTree>
    <p:extLst>
      <p:ext uri="{BB962C8B-B14F-4D97-AF65-F5344CB8AC3E}">
        <p14:creationId xmlns:p14="http://schemas.microsoft.com/office/powerpoint/2010/main" val="363330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8/7/2025</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8/7/2025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8/7/2025</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itle-IX-Policy-and-Procedures.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1500" dirty="0"/>
              <a:t>Title ix </a:t>
            </a:r>
          </a:p>
        </p:txBody>
      </p:sp>
      <p:sp>
        <p:nvSpPr>
          <p:cNvPr id="3" name="Subtitle 2"/>
          <p:cNvSpPr>
            <a:spLocks noGrp="1"/>
          </p:cNvSpPr>
          <p:nvPr>
            <p:ph type="subTitle" idx="1"/>
          </p:nvPr>
        </p:nvSpPr>
        <p:spPr>
          <a:xfrm>
            <a:off x="1774424" y="3724074"/>
            <a:ext cx="8637072" cy="1562821"/>
          </a:xfrm>
        </p:spPr>
        <p:txBody>
          <a:bodyPr>
            <a:normAutofit fontScale="70000" lnSpcReduction="20000"/>
          </a:bodyPr>
          <a:lstStyle/>
          <a:p>
            <a:r>
              <a:rPr lang="en-US" sz="3200" dirty="0"/>
              <a:t>Barclay college 2025/26</a:t>
            </a:r>
          </a:p>
          <a:p>
            <a:r>
              <a:rPr lang="en-US" sz="3200" dirty="0">
                <a:hlinkClick r:id="rId2" action="ppaction://hlinkfile"/>
              </a:rPr>
              <a:t>Title-IX-Policy-and-Procedures.pdf</a:t>
            </a:r>
            <a:endParaRPr lang="en-US" sz="3200" dirty="0"/>
          </a:p>
          <a:p>
            <a:r>
              <a:rPr lang="en-US" sz="3200" dirty="0"/>
              <a:t>https://www.barclaycollege.edu/about-barclay/</a:t>
            </a:r>
          </a:p>
        </p:txBody>
      </p:sp>
    </p:spTree>
    <p:extLst>
      <p:ext uri="{BB962C8B-B14F-4D97-AF65-F5344CB8AC3E}">
        <p14:creationId xmlns:p14="http://schemas.microsoft.com/office/powerpoint/2010/main" val="90995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sex discrimination?</a:t>
            </a:r>
          </a:p>
        </p:txBody>
      </p:sp>
      <p:sp>
        <p:nvSpPr>
          <p:cNvPr id="3" name="Content Placeholder 2"/>
          <p:cNvSpPr>
            <a:spLocks noGrp="1"/>
          </p:cNvSpPr>
          <p:nvPr>
            <p:ph idx="1"/>
          </p:nvPr>
        </p:nvSpPr>
        <p:spPr>
          <a:xfrm>
            <a:off x="1451579" y="1853754"/>
            <a:ext cx="9291215" cy="3450613"/>
          </a:xfrm>
        </p:spPr>
        <p:txBody>
          <a:bodyPr>
            <a:noAutofit/>
          </a:bodyPr>
          <a:lstStyle/>
          <a:p>
            <a:r>
              <a:rPr lang="en-US" sz="3200" dirty="0"/>
              <a:t>Adverse treatment of a person on the basis of sex </a:t>
            </a:r>
          </a:p>
          <a:p>
            <a:r>
              <a:rPr lang="en-US" sz="3200" dirty="0"/>
              <a:t>Limits or excludes the person from participating in the institution’s education program or activity or denies or limits the benefits thereof</a:t>
            </a:r>
          </a:p>
        </p:txBody>
      </p:sp>
    </p:spTree>
    <p:extLst>
      <p:ext uri="{BB962C8B-B14F-4D97-AF65-F5344CB8AC3E}">
        <p14:creationId xmlns:p14="http://schemas.microsoft.com/office/powerpoint/2010/main" val="848874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programmatic discrimination?</a:t>
            </a:r>
          </a:p>
        </p:txBody>
      </p:sp>
      <p:sp>
        <p:nvSpPr>
          <p:cNvPr id="3" name="Content Placeholder 2"/>
          <p:cNvSpPr>
            <a:spLocks noGrp="1"/>
          </p:cNvSpPr>
          <p:nvPr>
            <p:ph idx="1"/>
          </p:nvPr>
        </p:nvSpPr>
        <p:spPr>
          <a:xfrm>
            <a:off x="1451578" y="1637622"/>
            <a:ext cx="9291215" cy="4092618"/>
          </a:xfrm>
        </p:spPr>
        <p:txBody>
          <a:bodyPr>
            <a:noAutofit/>
          </a:bodyPr>
          <a:lstStyle/>
          <a:p>
            <a:r>
              <a:rPr lang="en-US" sz="2800" dirty="0"/>
              <a:t>Where discrimination occurs in a systematic way due to an</a:t>
            </a:r>
            <a:r>
              <a:rPr lang="en-US" sz="2800" i="1" dirty="0"/>
              <a:t> institutional </a:t>
            </a:r>
            <a:r>
              <a:rPr lang="en-US" sz="2800" dirty="0"/>
              <a:t>policy or practice</a:t>
            </a:r>
          </a:p>
          <a:p>
            <a:r>
              <a:rPr lang="en-US" sz="2800" dirty="0"/>
              <a:t>Programmatic discrimination adversely affects persons as a group or by category, rather than by individualized decision </a:t>
            </a:r>
          </a:p>
          <a:p>
            <a:r>
              <a:rPr lang="en-US" sz="2800" dirty="0"/>
              <a:t>Programmatic discrimination is usually not attributed to an individual perpetrator (i.e., “respondent”)</a:t>
            </a:r>
          </a:p>
        </p:txBody>
      </p:sp>
    </p:spTree>
    <p:extLst>
      <p:ext uri="{BB962C8B-B14F-4D97-AF65-F5344CB8AC3E}">
        <p14:creationId xmlns:p14="http://schemas.microsoft.com/office/powerpoint/2010/main" val="339617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individualized discrimination?</a:t>
            </a:r>
          </a:p>
        </p:txBody>
      </p:sp>
      <p:sp>
        <p:nvSpPr>
          <p:cNvPr id="3" name="Content Placeholder 2"/>
          <p:cNvSpPr>
            <a:spLocks noGrp="1"/>
          </p:cNvSpPr>
          <p:nvPr>
            <p:ph idx="1"/>
          </p:nvPr>
        </p:nvSpPr>
        <p:spPr>
          <a:xfrm>
            <a:off x="1451579" y="1853754"/>
            <a:ext cx="9291215" cy="3717803"/>
          </a:xfrm>
        </p:spPr>
        <p:txBody>
          <a:bodyPr>
            <a:normAutofit lnSpcReduction="10000"/>
          </a:bodyPr>
          <a:lstStyle/>
          <a:p>
            <a:r>
              <a:rPr lang="en-US" sz="2800" dirty="0"/>
              <a:t>A particular decision is made, or particular action taken, that results in adverse treatment of a particular person that limits or excludes them from participation or denies or limits benefits </a:t>
            </a:r>
          </a:p>
          <a:p>
            <a:r>
              <a:rPr lang="en-US" sz="2800" dirty="0"/>
              <a:t>Typically, individualized discrimination has an identifiable “respondent” who makes the discriminatory decision</a:t>
            </a:r>
          </a:p>
        </p:txBody>
      </p:sp>
    </p:spTree>
    <p:extLst>
      <p:ext uri="{BB962C8B-B14F-4D97-AF65-F5344CB8AC3E}">
        <p14:creationId xmlns:p14="http://schemas.microsoft.com/office/powerpoint/2010/main" val="1899865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9"/>
            <a:ext cx="8637073" cy="1520772"/>
          </a:xfrm>
        </p:spPr>
        <p:txBody>
          <a:bodyPr>
            <a:normAutofit fontScale="90000"/>
          </a:bodyPr>
          <a:lstStyle/>
          <a:p>
            <a:r>
              <a:rPr lang="en-US" sz="5400" dirty="0"/>
              <a:t>What is sexual harassment?</a:t>
            </a:r>
          </a:p>
        </p:txBody>
      </p:sp>
      <p:sp>
        <p:nvSpPr>
          <p:cNvPr id="3" name="Subtitle 2"/>
          <p:cNvSpPr>
            <a:spLocks noGrp="1"/>
          </p:cNvSpPr>
          <p:nvPr>
            <p:ph type="subTitle" idx="1"/>
          </p:nvPr>
        </p:nvSpPr>
        <p:spPr>
          <a:xfrm>
            <a:off x="1774424" y="2323071"/>
            <a:ext cx="8637072" cy="3237469"/>
          </a:xfrm>
        </p:spPr>
        <p:txBody>
          <a:bodyPr>
            <a:normAutofit/>
          </a:bodyPr>
          <a:lstStyle/>
          <a:p>
            <a:pPr marL="342900" indent="-342900" algn="l">
              <a:buFont typeface="Arial" panose="020B0604020202020204" pitchFamily="34" charset="0"/>
              <a:buChar char="•"/>
            </a:pPr>
            <a:r>
              <a:rPr lang="en-US" sz="2400" dirty="0"/>
              <a:t>Conduct on the basis of sex </a:t>
            </a:r>
          </a:p>
          <a:p>
            <a:pPr marL="342900" indent="-342900" algn="l">
              <a:buFont typeface="Arial" panose="020B0604020202020204" pitchFamily="34" charset="0"/>
              <a:buChar char="•"/>
            </a:pPr>
            <a:r>
              <a:rPr lang="en-US" sz="2400" dirty="0"/>
              <a:t>And that constitutes: </a:t>
            </a:r>
          </a:p>
          <a:p>
            <a:pPr marL="800100" lvl="1" indent="-342900" algn="l">
              <a:buFont typeface="Arial" panose="020B0604020202020204" pitchFamily="34" charset="0"/>
              <a:buChar char="•"/>
            </a:pPr>
            <a:r>
              <a:rPr lang="en-US" sz="2400" dirty="0"/>
              <a:t>Quid pro quo harassment </a:t>
            </a:r>
          </a:p>
          <a:p>
            <a:pPr marL="800100" lvl="1" indent="-342900" algn="l">
              <a:buFont typeface="Arial" panose="020B0604020202020204" pitchFamily="34" charset="0"/>
              <a:buChar char="•"/>
            </a:pPr>
            <a:r>
              <a:rPr lang="en-US" sz="2400" dirty="0"/>
              <a:t>Hostile environment harassment </a:t>
            </a:r>
          </a:p>
          <a:p>
            <a:pPr marL="800100" lvl="1" indent="-342900" algn="l">
              <a:buFont typeface="Arial" panose="020B0604020202020204" pitchFamily="34" charset="0"/>
              <a:buChar char="•"/>
            </a:pPr>
            <a:r>
              <a:rPr lang="en-US" sz="2400" dirty="0"/>
              <a:t>Certain specific offenses</a:t>
            </a:r>
          </a:p>
        </p:txBody>
      </p:sp>
    </p:spTree>
    <p:extLst>
      <p:ext uri="{BB962C8B-B14F-4D97-AF65-F5344CB8AC3E}">
        <p14:creationId xmlns:p14="http://schemas.microsoft.com/office/powerpoint/2010/main" val="3399383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670" y="569881"/>
            <a:ext cx="10898659" cy="1160065"/>
          </a:xfrm>
        </p:spPr>
        <p:txBody>
          <a:bodyPr/>
          <a:lstStyle/>
          <a:p>
            <a:r>
              <a:rPr lang="en-US" dirty="0"/>
              <a:t>What are the different categories of </a:t>
            </a:r>
            <a:br>
              <a:rPr lang="en-US" dirty="0"/>
            </a:br>
            <a:r>
              <a:rPr lang="en-US" dirty="0"/>
              <a:t>sex-based harassment?</a:t>
            </a:r>
          </a:p>
        </p:txBody>
      </p:sp>
      <p:sp>
        <p:nvSpPr>
          <p:cNvPr id="3" name="Text Placeholder 2"/>
          <p:cNvSpPr>
            <a:spLocks noGrp="1"/>
          </p:cNvSpPr>
          <p:nvPr>
            <p:ph type="body" idx="1"/>
          </p:nvPr>
        </p:nvSpPr>
        <p:spPr>
          <a:xfrm>
            <a:off x="4523801" y="2127426"/>
            <a:ext cx="3118854" cy="1729945"/>
          </a:xfrm>
        </p:spPr>
        <p:txBody>
          <a:bodyPr>
            <a:normAutofit fontScale="92500" lnSpcReduction="20000"/>
          </a:bodyPr>
          <a:lstStyle/>
          <a:p>
            <a:r>
              <a:rPr lang="en-US" sz="3200" dirty="0"/>
              <a:t>Hostile Environment</a:t>
            </a:r>
          </a:p>
          <a:p>
            <a:r>
              <a:rPr lang="en-US" sz="3200" dirty="0"/>
              <a:t>Harassment</a:t>
            </a:r>
          </a:p>
        </p:txBody>
      </p:sp>
      <p:sp>
        <p:nvSpPr>
          <p:cNvPr id="4" name="Text Placeholder 2"/>
          <p:cNvSpPr txBox="1">
            <a:spLocks/>
          </p:cNvSpPr>
          <p:nvPr/>
        </p:nvSpPr>
        <p:spPr>
          <a:xfrm>
            <a:off x="1107161" y="4053019"/>
            <a:ext cx="3118854" cy="1729945"/>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r>
              <a:rPr lang="en-US" sz="3200" dirty="0"/>
              <a:t>Domestic Violence</a:t>
            </a:r>
          </a:p>
        </p:txBody>
      </p:sp>
      <p:sp>
        <p:nvSpPr>
          <p:cNvPr id="5" name="Text Placeholder 2"/>
          <p:cNvSpPr txBox="1">
            <a:spLocks/>
          </p:cNvSpPr>
          <p:nvPr/>
        </p:nvSpPr>
        <p:spPr>
          <a:xfrm>
            <a:off x="1111277" y="2129482"/>
            <a:ext cx="3118854" cy="1729945"/>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r>
              <a:rPr lang="en-US" sz="3200" dirty="0"/>
              <a:t>Quid Pro Quo Harassment</a:t>
            </a:r>
          </a:p>
        </p:txBody>
      </p:sp>
      <p:sp>
        <p:nvSpPr>
          <p:cNvPr id="6" name="Text Placeholder 2"/>
          <p:cNvSpPr txBox="1">
            <a:spLocks/>
          </p:cNvSpPr>
          <p:nvPr/>
        </p:nvSpPr>
        <p:spPr>
          <a:xfrm>
            <a:off x="4521743" y="4057143"/>
            <a:ext cx="3118854" cy="1729945"/>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r>
              <a:rPr lang="en-US" sz="3200" dirty="0"/>
              <a:t>Dating Violence</a:t>
            </a:r>
          </a:p>
        </p:txBody>
      </p:sp>
      <p:sp>
        <p:nvSpPr>
          <p:cNvPr id="7" name="Text Placeholder 2"/>
          <p:cNvSpPr txBox="1">
            <a:spLocks/>
          </p:cNvSpPr>
          <p:nvPr/>
        </p:nvSpPr>
        <p:spPr>
          <a:xfrm>
            <a:off x="7936326" y="2125366"/>
            <a:ext cx="3118854" cy="1729945"/>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r>
              <a:rPr lang="en-US" sz="3200" dirty="0"/>
              <a:t>Sexual </a:t>
            </a:r>
          </a:p>
          <a:p>
            <a:r>
              <a:rPr lang="en-US" sz="3200" dirty="0"/>
              <a:t>Assault</a:t>
            </a:r>
          </a:p>
        </p:txBody>
      </p:sp>
      <p:sp>
        <p:nvSpPr>
          <p:cNvPr id="8" name="Text Placeholder 2"/>
          <p:cNvSpPr txBox="1">
            <a:spLocks/>
          </p:cNvSpPr>
          <p:nvPr/>
        </p:nvSpPr>
        <p:spPr>
          <a:xfrm>
            <a:off x="7936326" y="4028305"/>
            <a:ext cx="3118854" cy="1729945"/>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r>
              <a:rPr lang="en-US" sz="3200" dirty="0"/>
              <a:t>Stalking</a:t>
            </a:r>
          </a:p>
          <a:p>
            <a:endParaRPr lang="en-US" sz="3200" dirty="0"/>
          </a:p>
        </p:txBody>
      </p:sp>
    </p:spTree>
    <p:extLst>
      <p:ext uri="{BB962C8B-B14F-4D97-AF65-F5344CB8AC3E}">
        <p14:creationId xmlns:p14="http://schemas.microsoft.com/office/powerpoint/2010/main" val="1406935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741406"/>
            <a:ext cx="8643154" cy="741405"/>
          </a:xfrm>
        </p:spPr>
        <p:txBody>
          <a:bodyPr/>
          <a:lstStyle/>
          <a:p>
            <a:r>
              <a:rPr lang="en-US" dirty="0"/>
              <a:t>Quid pro quo harassment</a:t>
            </a:r>
          </a:p>
        </p:txBody>
      </p:sp>
      <p:sp>
        <p:nvSpPr>
          <p:cNvPr id="3" name="Text Placeholder 2"/>
          <p:cNvSpPr>
            <a:spLocks noGrp="1"/>
          </p:cNvSpPr>
          <p:nvPr>
            <p:ph type="body" idx="1"/>
          </p:nvPr>
        </p:nvSpPr>
        <p:spPr>
          <a:xfrm>
            <a:off x="939114" y="1754659"/>
            <a:ext cx="10181967" cy="4053017"/>
          </a:xfrm>
        </p:spPr>
        <p:txBody>
          <a:bodyPr>
            <a:normAutofit/>
          </a:bodyPr>
          <a:lstStyle/>
          <a:p>
            <a:r>
              <a:rPr lang="en-US" sz="3200" dirty="0"/>
              <a:t>An employee, agent, or other person authorized by the recipient to provide an aid, benefit, or service under the recipient’s education program or activity explicitly or impliedly condition the provision of such an aid, benefit, or service on a person’s participation in unwelcome sexual conduct. </a:t>
            </a:r>
          </a:p>
        </p:txBody>
      </p:sp>
    </p:spTree>
    <p:extLst>
      <p:ext uri="{BB962C8B-B14F-4D97-AF65-F5344CB8AC3E}">
        <p14:creationId xmlns:p14="http://schemas.microsoft.com/office/powerpoint/2010/main" val="3821004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667266"/>
            <a:ext cx="9124236" cy="1210961"/>
          </a:xfrm>
        </p:spPr>
        <p:txBody>
          <a:bodyPr>
            <a:noAutofit/>
          </a:bodyPr>
          <a:lstStyle/>
          <a:p>
            <a:r>
              <a:rPr lang="en-US" sz="4000" dirty="0"/>
              <a:t>Hostile Environment Harassment</a:t>
            </a:r>
          </a:p>
        </p:txBody>
      </p:sp>
      <p:sp>
        <p:nvSpPr>
          <p:cNvPr id="3" name="Text Placeholder 2"/>
          <p:cNvSpPr>
            <a:spLocks noGrp="1"/>
          </p:cNvSpPr>
          <p:nvPr>
            <p:ph type="body" idx="1"/>
          </p:nvPr>
        </p:nvSpPr>
        <p:spPr>
          <a:xfrm>
            <a:off x="691978" y="2174789"/>
            <a:ext cx="10676237" cy="3509319"/>
          </a:xfrm>
        </p:spPr>
        <p:txBody>
          <a:bodyPr>
            <a:normAutofit/>
          </a:bodyPr>
          <a:lstStyle/>
          <a:p>
            <a:r>
              <a:rPr lang="en-US" sz="3200" dirty="0"/>
              <a:t>Unwelcome conduct determined by a reasonable person to be so severe, pervasive, and objectively offensive that it effectively denies a person equal access to the recipient’s education program or activity</a:t>
            </a:r>
          </a:p>
        </p:txBody>
      </p:sp>
    </p:spTree>
    <p:extLst>
      <p:ext uri="{BB962C8B-B14F-4D97-AF65-F5344CB8AC3E}">
        <p14:creationId xmlns:p14="http://schemas.microsoft.com/office/powerpoint/2010/main" val="748962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108" y="718163"/>
            <a:ext cx="10132541" cy="1209492"/>
          </a:xfrm>
        </p:spPr>
        <p:txBody>
          <a:bodyPr/>
          <a:lstStyle/>
          <a:p>
            <a:r>
              <a:rPr lang="en-US" dirty="0"/>
              <a:t>What factors do we consider in determining a hostile environment?</a:t>
            </a:r>
          </a:p>
        </p:txBody>
      </p:sp>
      <p:sp>
        <p:nvSpPr>
          <p:cNvPr id="3" name="Text Placeholder 2"/>
          <p:cNvSpPr>
            <a:spLocks noGrp="1"/>
          </p:cNvSpPr>
          <p:nvPr>
            <p:ph type="body" idx="1"/>
          </p:nvPr>
        </p:nvSpPr>
        <p:spPr>
          <a:xfrm>
            <a:off x="914400" y="2150075"/>
            <a:ext cx="5066270" cy="3781167"/>
          </a:xfrm>
        </p:spPr>
        <p:txBody>
          <a:bodyPr>
            <a:normAutofit/>
          </a:bodyPr>
          <a:lstStyle/>
          <a:p>
            <a:pPr marL="285750" indent="-285750" algn="l">
              <a:buFont typeface="Arial" panose="020B0604020202020204" pitchFamily="34" charset="0"/>
              <a:buChar char="•"/>
            </a:pPr>
            <a:r>
              <a:rPr lang="en-US" sz="2400" dirty="0"/>
              <a:t>The degree to which the conduct affected the complainant’s ability to access</a:t>
            </a:r>
          </a:p>
          <a:p>
            <a:pPr marL="285750" indent="-285750" algn="l">
              <a:buFont typeface="Arial" panose="020B0604020202020204" pitchFamily="34" charset="0"/>
              <a:buChar char="•"/>
            </a:pPr>
            <a:r>
              <a:rPr lang="en-US" sz="2400" dirty="0"/>
              <a:t>Type</a:t>
            </a:r>
          </a:p>
          <a:p>
            <a:pPr marL="285750" indent="-285750" algn="l">
              <a:buFont typeface="Arial" panose="020B0604020202020204" pitchFamily="34" charset="0"/>
              <a:buChar char="•"/>
            </a:pPr>
            <a:r>
              <a:rPr lang="en-US" sz="2400" dirty="0"/>
              <a:t>Frequency</a:t>
            </a:r>
          </a:p>
          <a:p>
            <a:pPr marL="285750" indent="-285750" algn="l">
              <a:buFont typeface="Arial" panose="020B0604020202020204" pitchFamily="34" charset="0"/>
              <a:buChar char="•"/>
            </a:pPr>
            <a:r>
              <a:rPr lang="en-US" sz="2400" dirty="0"/>
              <a:t>Duration</a:t>
            </a:r>
          </a:p>
          <a:p>
            <a:pPr marL="285750" indent="-285750" algn="l">
              <a:buFont typeface="Arial" panose="020B0604020202020204" pitchFamily="34" charset="0"/>
              <a:buChar char="•"/>
            </a:pPr>
            <a:r>
              <a:rPr lang="en-US" sz="2400" dirty="0"/>
              <a:t>Parties’ ages</a:t>
            </a:r>
          </a:p>
        </p:txBody>
      </p:sp>
      <p:sp>
        <p:nvSpPr>
          <p:cNvPr id="5" name="Text Placeholder 2"/>
          <p:cNvSpPr txBox="1">
            <a:spLocks/>
          </p:cNvSpPr>
          <p:nvPr/>
        </p:nvSpPr>
        <p:spPr>
          <a:xfrm>
            <a:off x="6351373" y="2150075"/>
            <a:ext cx="4893276" cy="3781167"/>
          </a:xfrm>
          <a:prstGeom prst="rect">
            <a:avLst/>
          </a:prstGeom>
        </p:spPr>
        <p:txBody>
          <a:bodyPr vert="horz" lIns="91440" tIns="91440" rIns="91440" bIns="45720" rtlCol="0">
            <a:norm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pPr marL="285750" indent="-285750" algn="l">
              <a:buFont typeface="Arial" panose="020B0604020202020204" pitchFamily="34" charset="0"/>
              <a:buChar char="•"/>
            </a:pPr>
            <a:r>
              <a:rPr lang="en-US" sz="2400" dirty="0"/>
              <a:t>Parities Roles and other factors about each party</a:t>
            </a:r>
          </a:p>
          <a:p>
            <a:pPr marL="285750" indent="-285750" algn="l">
              <a:buFont typeface="Arial" panose="020B0604020202020204" pitchFamily="34" charset="0"/>
              <a:buChar char="•"/>
            </a:pPr>
            <a:r>
              <a:rPr lang="en-US" sz="2400" dirty="0"/>
              <a:t>Previous interactions</a:t>
            </a:r>
          </a:p>
          <a:p>
            <a:pPr marL="285750" indent="-285750" algn="l">
              <a:buFont typeface="Arial" panose="020B0604020202020204" pitchFamily="34" charset="0"/>
              <a:buChar char="•"/>
            </a:pPr>
            <a:r>
              <a:rPr lang="en-US" sz="2400" dirty="0"/>
              <a:t>Location of the conduct and context</a:t>
            </a:r>
          </a:p>
          <a:p>
            <a:pPr marL="285750" indent="-285750" algn="l">
              <a:buFont typeface="Arial" panose="020B0604020202020204" pitchFamily="34" charset="0"/>
              <a:buChar char="•"/>
            </a:pPr>
            <a:r>
              <a:rPr lang="en-US" sz="2400" dirty="0"/>
              <a:t>Other sex-based harassment at the institution</a:t>
            </a:r>
          </a:p>
          <a:p>
            <a:pPr marL="285750" indent="-285750" algn="l">
              <a:buFont typeface="Arial" panose="020B0604020202020204" pitchFamily="34" charset="0"/>
              <a:buChar char="•"/>
            </a:pPr>
            <a:endParaRPr lang="en-US" sz="2400" dirty="0"/>
          </a:p>
        </p:txBody>
      </p:sp>
    </p:spTree>
    <p:extLst>
      <p:ext uri="{BB962C8B-B14F-4D97-AF65-F5344CB8AC3E}">
        <p14:creationId xmlns:p14="http://schemas.microsoft.com/office/powerpoint/2010/main" val="4273880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716693"/>
            <a:ext cx="8643154" cy="716692"/>
          </a:xfrm>
        </p:spPr>
        <p:txBody>
          <a:bodyPr/>
          <a:lstStyle/>
          <a:p>
            <a:r>
              <a:rPr lang="en-US" dirty="0"/>
              <a:t>What is sexual assault?</a:t>
            </a:r>
          </a:p>
        </p:txBody>
      </p:sp>
      <p:sp>
        <p:nvSpPr>
          <p:cNvPr id="3" name="Text Placeholder 2"/>
          <p:cNvSpPr>
            <a:spLocks noGrp="1"/>
          </p:cNvSpPr>
          <p:nvPr>
            <p:ph type="body" idx="1"/>
          </p:nvPr>
        </p:nvSpPr>
        <p:spPr>
          <a:xfrm>
            <a:off x="1774423" y="1433385"/>
            <a:ext cx="8643154" cy="2644345"/>
          </a:xfrm>
        </p:spPr>
        <p:txBody>
          <a:bodyPr>
            <a:normAutofit/>
          </a:bodyPr>
          <a:lstStyle/>
          <a:p>
            <a:r>
              <a:rPr lang="en-US" sz="3200" dirty="0"/>
              <a:t>An offense classified as a forcible or non-forcible sex offense under the uniform crime reporting system of the Federal Bureau of Investigation.</a:t>
            </a:r>
          </a:p>
        </p:txBody>
      </p:sp>
      <p:sp>
        <p:nvSpPr>
          <p:cNvPr id="4" name="TextBox 3"/>
          <p:cNvSpPr txBox="1"/>
          <p:nvPr/>
        </p:nvSpPr>
        <p:spPr>
          <a:xfrm>
            <a:off x="420119" y="4324865"/>
            <a:ext cx="2323069" cy="707886"/>
          </a:xfrm>
          <a:prstGeom prst="rect">
            <a:avLst/>
          </a:prstGeom>
          <a:noFill/>
        </p:spPr>
        <p:txBody>
          <a:bodyPr wrap="square" rtlCol="0">
            <a:spAutoFit/>
          </a:bodyPr>
          <a:lstStyle/>
          <a:p>
            <a:pPr algn="ctr"/>
            <a:r>
              <a:rPr lang="en-US" sz="4000" dirty="0"/>
              <a:t>RAPE</a:t>
            </a:r>
          </a:p>
        </p:txBody>
      </p:sp>
      <p:sp>
        <p:nvSpPr>
          <p:cNvPr id="5" name="TextBox 4"/>
          <p:cNvSpPr txBox="1"/>
          <p:nvPr/>
        </p:nvSpPr>
        <p:spPr>
          <a:xfrm>
            <a:off x="2772029" y="4324865"/>
            <a:ext cx="3035643" cy="1323439"/>
          </a:xfrm>
          <a:prstGeom prst="rect">
            <a:avLst/>
          </a:prstGeom>
          <a:noFill/>
        </p:spPr>
        <p:txBody>
          <a:bodyPr wrap="square" rtlCol="0">
            <a:spAutoFit/>
          </a:bodyPr>
          <a:lstStyle/>
          <a:p>
            <a:pPr algn="ctr"/>
            <a:r>
              <a:rPr lang="en-US" sz="4000" dirty="0"/>
              <a:t>STATUTORY RAPE</a:t>
            </a:r>
          </a:p>
        </p:txBody>
      </p:sp>
      <p:sp>
        <p:nvSpPr>
          <p:cNvPr id="6" name="TextBox 5"/>
          <p:cNvSpPr txBox="1"/>
          <p:nvPr/>
        </p:nvSpPr>
        <p:spPr>
          <a:xfrm>
            <a:off x="6054812" y="4324864"/>
            <a:ext cx="3035643" cy="707886"/>
          </a:xfrm>
          <a:prstGeom prst="rect">
            <a:avLst/>
          </a:prstGeom>
          <a:noFill/>
        </p:spPr>
        <p:txBody>
          <a:bodyPr wrap="square" rtlCol="0">
            <a:spAutoFit/>
          </a:bodyPr>
          <a:lstStyle/>
          <a:p>
            <a:pPr algn="ctr"/>
            <a:r>
              <a:rPr lang="en-US" sz="4000" dirty="0"/>
              <a:t>FONDLING</a:t>
            </a:r>
          </a:p>
        </p:txBody>
      </p:sp>
      <p:sp>
        <p:nvSpPr>
          <p:cNvPr id="7" name="TextBox 6"/>
          <p:cNvSpPr txBox="1"/>
          <p:nvPr/>
        </p:nvSpPr>
        <p:spPr>
          <a:xfrm>
            <a:off x="9168720" y="4324863"/>
            <a:ext cx="2421924" cy="707886"/>
          </a:xfrm>
          <a:prstGeom prst="rect">
            <a:avLst/>
          </a:prstGeom>
          <a:noFill/>
        </p:spPr>
        <p:txBody>
          <a:bodyPr wrap="square" rtlCol="0">
            <a:spAutoFit/>
          </a:bodyPr>
          <a:lstStyle/>
          <a:p>
            <a:pPr algn="ctr"/>
            <a:r>
              <a:rPr lang="en-US" sz="4000" dirty="0"/>
              <a:t>INCEST</a:t>
            </a:r>
          </a:p>
        </p:txBody>
      </p:sp>
    </p:spTree>
    <p:extLst>
      <p:ext uri="{BB962C8B-B14F-4D97-AF65-F5344CB8AC3E}">
        <p14:creationId xmlns:p14="http://schemas.microsoft.com/office/powerpoint/2010/main" val="97411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518984"/>
            <a:ext cx="8643154" cy="1278499"/>
          </a:xfrm>
        </p:spPr>
        <p:txBody>
          <a:bodyPr/>
          <a:lstStyle/>
          <a:p>
            <a:r>
              <a:rPr lang="en-US" dirty="0"/>
              <a:t>What is domestic violence</a:t>
            </a:r>
            <a:br>
              <a:rPr lang="en-US" dirty="0"/>
            </a:br>
            <a:endParaRPr lang="en-US" dirty="0"/>
          </a:p>
        </p:txBody>
      </p:sp>
      <p:sp>
        <p:nvSpPr>
          <p:cNvPr id="3" name="Text Placeholder 2"/>
          <p:cNvSpPr>
            <a:spLocks noGrp="1"/>
          </p:cNvSpPr>
          <p:nvPr>
            <p:ph type="body" idx="1"/>
          </p:nvPr>
        </p:nvSpPr>
        <p:spPr>
          <a:xfrm>
            <a:off x="469556" y="1260389"/>
            <a:ext cx="11219935" cy="4893276"/>
          </a:xfrm>
        </p:spPr>
        <p:txBody>
          <a:bodyPr>
            <a:normAutofit/>
          </a:bodyPr>
          <a:lstStyle/>
          <a:p>
            <a:pPr marL="285750" indent="-285750" algn="l">
              <a:buFont typeface="Arial" panose="020B0604020202020204" pitchFamily="34" charset="0"/>
              <a:buChar char="•"/>
            </a:pPr>
            <a:r>
              <a:rPr lang="en-US" sz="3000" dirty="0"/>
              <a:t>Felony or misdemeanor crimes committed by a person who:</a:t>
            </a:r>
          </a:p>
          <a:p>
            <a:pPr marL="742950" lvl="1" indent="-285750">
              <a:buFont typeface="Arial" panose="020B0604020202020204" pitchFamily="34" charset="0"/>
              <a:buChar char="•"/>
            </a:pPr>
            <a:r>
              <a:rPr lang="en-US" sz="2400" dirty="0"/>
              <a:t>Is a current or former spouse or intimate partner of the victim under the family or domestic violence laws of the jurisdiction of the recipient, or a personal similarly situation</a:t>
            </a:r>
          </a:p>
          <a:p>
            <a:pPr marL="742950" lvl="1" indent="-285750">
              <a:buFont typeface="Arial" panose="020B0604020202020204" pitchFamily="34" charset="0"/>
              <a:buChar char="•"/>
            </a:pPr>
            <a:r>
              <a:rPr lang="en-US" sz="2400" dirty="0"/>
              <a:t>Is cohabitating, or has cohabitated, with the victim as a spouse or intimate partner</a:t>
            </a:r>
          </a:p>
          <a:p>
            <a:pPr marL="742950" lvl="1" indent="-285750">
              <a:buFont typeface="Arial" panose="020B0604020202020204" pitchFamily="34" charset="0"/>
              <a:buChar char="•"/>
            </a:pPr>
            <a:r>
              <a:rPr lang="en-US" sz="2400" dirty="0"/>
              <a:t>Shares a child in common with the victim, or</a:t>
            </a:r>
          </a:p>
          <a:p>
            <a:pPr marL="742950" lvl="1" indent="-285750">
              <a:buFont typeface="Arial" panose="020B0604020202020204" pitchFamily="34" charset="0"/>
              <a:buChar char="•"/>
            </a:pPr>
            <a:r>
              <a:rPr lang="en-US" sz="2400" dirty="0"/>
              <a:t>Commits acts against a youth or adult victim who is protected from those acts under the family or domestic violence laws of the jurisdiction</a:t>
            </a:r>
          </a:p>
          <a:p>
            <a:pPr marL="742950" lvl="1" indent="-285750">
              <a:buFont typeface="Arial" panose="020B0604020202020204" pitchFamily="34" charset="0"/>
              <a:buChar char="•"/>
            </a:pPr>
            <a:endParaRPr lang="en-US" sz="3200" dirty="0"/>
          </a:p>
        </p:txBody>
      </p:sp>
    </p:spTree>
    <p:extLst>
      <p:ext uri="{BB962C8B-B14F-4D97-AF65-F5344CB8AC3E}">
        <p14:creationId xmlns:p14="http://schemas.microsoft.com/office/powerpoint/2010/main" val="3175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9"/>
            <a:ext cx="8637073" cy="953350"/>
          </a:xfrm>
        </p:spPr>
        <p:txBody>
          <a:bodyPr/>
          <a:lstStyle/>
          <a:p>
            <a:r>
              <a:rPr lang="en-US" dirty="0"/>
              <a:t>What is title ix</a:t>
            </a:r>
          </a:p>
        </p:txBody>
      </p:sp>
      <p:sp>
        <p:nvSpPr>
          <p:cNvPr id="3" name="Subtitle 2"/>
          <p:cNvSpPr>
            <a:spLocks noGrp="1"/>
          </p:cNvSpPr>
          <p:nvPr>
            <p:ph type="subTitle" idx="1"/>
          </p:nvPr>
        </p:nvSpPr>
        <p:spPr>
          <a:xfrm>
            <a:off x="1774424" y="1755650"/>
            <a:ext cx="8637072" cy="2946046"/>
          </a:xfrm>
        </p:spPr>
        <p:txBody>
          <a:bodyPr>
            <a:normAutofit/>
          </a:bodyPr>
          <a:lstStyle/>
          <a:p>
            <a:r>
              <a:rPr lang="en-US" sz="2400" dirty="0"/>
              <a:t>“[N]o person in the United States shall, on the basis of sex, be excluded from participation in, be denied the benefits of, or be subjected to discrimination under any education program or activity receiving federal financial assistance. . . ” 20 U.S.C. § 1681</a:t>
            </a:r>
          </a:p>
        </p:txBody>
      </p:sp>
    </p:spTree>
    <p:extLst>
      <p:ext uri="{BB962C8B-B14F-4D97-AF65-F5344CB8AC3E}">
        <p14:creationId xmlns:p14="http://schemas.microsoft.com/office/powerpoint/2010/main" val="23979121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594596"/>
            <a:ext cx="8643154" cy="665794"/>
          </a:xfrm>
        </p:spPr>
        <p:txBody>
          <a:bodyPr/>
          <a:lstStyle/>
          <a:p>
            <a:r>
              <a:rPr lang="en-US" dirty="0"/>
              <a:t>What is dating violence</a:t>
            </a:r>
          </a:p>
        </p:txBody>
      </p:sp>
      <p:sp>
        <p:nvSpPr>
          <p:cNvPr id="3" name="Text Placeholder 2"/>
          <p:cNvSpPr>
            <a:spLocks noGrp="1"/>
          </p:cNvSpPr>
          <p:nvPr>
            <p:ph type="body" idx="1"/>
          </p:nvPr>
        </p:nvSpPr>
        <p:spPr>
          <a:xfrm>
            <a:off x="370703" y="1260391"/>
            <a:ext cx="11368215" cy="4596712"/>
          </a:xfrm>
        </p:spPr>
        <p:txBody>
          <a:bodyPr>
            <a:normAutofit fontScale="92500" lnSpcReduction="10000"/>
          </a:bodyPr>
          <a:lstStyle/>
          <a:p>
            <a:pPr algn="l"/>
            <a:r>
              <a:rPr lang="en-US" sz="3200" dirty="0"/>
              <a:t>“Dating Violence” is violence committed by a person:</a:t>
            </a:r>
          </a:p>
          <a:p>
            <a:pPr marL="457200" indent="-457200" algn="l">
              <a:buFont typeface="Arial" panose="020B0604020202020204" pitchFamily="34" charset="0"/>
              <a:buChar char="•"/>
            </a:pPr>
            <a:r>
              <a:rPr lang="en-US" sz="2800" dirty="0"/>
              <a:t>Who is or has been in a social relationship of a romantic or intimate nature with the victim, and</a:t>
            </a:r>
          </a:p>
          <a:p>
            <a:pPr marL="457200" indent="-457200" algn="l">
              <a:buFont typeface="Arial" panose="020B0604020202020204" pitchFamily="34" charset="0"/>
              <a:buChar char="•"/>
            </a:pPr>
            <a:r>
              <a:rPr lang="en-US" sz="2800" dirty="0"/>
              <a:t>Where the existence of such a relationship will be determined based on consideration of the following factors:</a:t>
            </a:r>
          </a:p>
          <a:p>
            <a:pPr marL="914400" lvl="1" indent="-457200">
              <a:buFont typeface="Arial" panose="020B0604020202020204" pitchFamily="34" charset="0"/>
              <a:buChar char="•"/>
            </a:pPr>
            <a:r>
              <a:rPr lang="en-US" sz="2800" dirty="0"/>
              <a:t>The length of the relationship</a:t>
            </a:r>
          </a:p>
          <a:p>
            <a:pPr marL="914400" lvl="1" indent="-457200">
              <a:buFont typeface="Arial" panose="020B0604020202020204" pitchFamily="34" charset="0"/>
              <a:buChar char="•"/>
            </a:pPr>
            <a:r>
              <a:rPr lang="en-US" sz="2800" dirty="0"/>
              <a:t>The type of relationship, and</a:t>
            </a:r>
          </a:p>
          <a:p>
            <a:pPr marL="914400" lvl="1" indent="-457200">
              <a:buFont typeface="Arial" panose="020B0604020202020204" pitchFamily="34" charset="0"/>
              <a:buChar char="•"/>
            </a:pPr>
            <a:r>
              <a:rPr lang="en-US" sz="2800" dirty="0"/>
              <a:t>The frequency of interaction between the persons involved in the relationship</a:t>
            </a:r>
          </a:p>
          <a:p>
            <a:pPr marL="914400" lvl="1"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493374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767590"/>
            <a:ext cx="8643154" cy="690508"/>
          </a:xfrm>
        </p:spPr>
        <p:txBody>
          <a:bodyPr/>
          <a:lstStyle/>
          <a:p>
            <a:r>
              <a:rPr lang="en-US" dirty="0"/>
              <a:t>What is stalking?</a:t>
            </a:r>
          </a:p>
        </p:txBody>
      </p:sp>
      <p:sp>
        <p:nvSpPr>
          <p:cNvPr id="3" name="Text Placeholder 2"/>
          <p:cNvSpPr>
            <a:spLocks noGrp="1"/>
          </p:cNvSpPr>
          <p:nvPr>
            <p:ph type="body" idx="1"/>
          </p:nvPr>
        </p:nvSpPr>
        <p:spPr>
          <a:xfrm>
            <a:off x="1087395" y="1804086"/>
            <a:ext cx="9934832" cy="4102443"/>
          </a:xfrm>
        </p:spPr>
        <p:txBody>
          <a:bodyPr>
            <a:normAutofit/>
          </a:bodyPr>
          <a:lstStyle/>
          <a:p>
            <a:pPr algn="l"/>
            <a:r>
              <a:rPr lang="en-US" sz="3200" dirty="0"/>
              <a:t>Engaging in a course of conduct directed at a specific person that would cause a reasonable person to:</a:t>
            </a:r>
          </a:p>
          <a:p>
            <a:pPr marL="457200" indent="-457200" algn="l">
              <a:buFont typeface="Arial" panose="020B0604020202020204" pitchFamily="34" charset="0"/>
              <a:buChar char="•"/>
            </a:pPr>
            <a:r>
              <a:rPr lang="en-US" sz="3200" dirty="0"/>
              <a:t>Fear for their safety or the safety of others, or</a:t>
            </a:r>
          </a:p>
          <a:p>
            <a:pPr marL="457200" indent="-457200" algn="l">
              <a:buFont typeface="Arial" panose="020B0604020202020204" pitchFamily="34" charset="0"/>
              <a:buChar char="•"/>
            </a:pPr>
            <a:r>
              <a:rPr lang="en-US" sz="3200" dirty="0"/>
              <a:t>Suffer substantial emotional distress</a:t>
            </a:r>
          </a:p>
        </p:txBody>
      </p:sp>
    </p:spTree>
    <p:extLst>
      <p:ext uri="{BB962C8B-B14F-4D97-AF65-F5344CB8AC3E}">
        <p14:creationId xmlns:p14="http://schemas.microsoft.com/office/powerpoint/2010/main" val="1551081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47281-9A8F-1CD8-BAB8-0BEB02A84EFB}"/>
              </a:ext>
            </a:extLst>
          </p:cNvPr>
          <p:cNvSpPr>
            <a:spLocks noGrp="1"/>
          </p:cNvSpPr>
          <p:nvPr>
            <p:ph type="title"/>
          </p:nvPr>
        </p:nvSpPr>
        <p:spPr>
          <a:xfrm>
            <a:off x="1451579" y="804519"/>
            <a:ext cx="9291215" cy="776453"/>
          </a:xfrm>
        </p:spPr>
        <p:txBody>
          <a:bodyPr>
            <a:normAutofit/>
          </a:bodyPr>
          <a:lstStyle/>
          <a:p>
            <a:r>
              <a:rPr lang="en-US" sz="3600" dirty="0"/>
              <a:t>Consent</a:t>
            </a:r>
          </a:p>
        </p:txBody>
      </p:sp>
      <p:sp>
        <p:nvSpPr>
          <p:cNvPr id="3" name="TextBox 2">
            <a:extLst>
              <a:ext uri="{FF2B5EF4-FFF2-40B4-BE49-F238E27FC236}">
                <a16:creationId xmlns:a16="http://schemas.microsoft.com/office/drawing/2014/main" id="{4862BA0E-02D4-D68C-071E-0FF50B189BD3}"/>
              </a:ext>
            </a:extLst>
          </p:cNvPr>
          <p:cNvSpPr txBox="1"/>
          <p:nvPr/>
        </p:nvSpPr>
        <p:spPr>
          <a:xfrm>
            <a:off x="973882" y="1580972"/>
            <a:ext cx="10244236" cy="3416320"/>
          </a:xfrm>
          <a:prstGeom prst="rect">
            <a:avLst/>
          </a:prstGeom>
          <a:noFill/>
        </p:spPr>
        <p:txBody>
          <a:bodyPr wrap="square" rtlCol="0">
            <a:spAutoFit/>
          </a:bodyPr>
          <a:lstStyle/>
          <a:p>
            <a:r>
              <a:rPr lang="en-US" sz="2400" dirty="0"/>
              <a:t>“Consent” means words or actions that a reasonable person would understand as agreement to engage in the specific sexual conduct at issue. Consent must be contemporaneous with the sexual conduct and can be withdrawn at any time. Consent cannot be procured by threats, blackmail, or other improper pressure. If a person is incapacitated due to the use of drugs or alcohol, a physical or mental condition, or because of sleep, the person is incapable of giving consent. A person below the minimum age of consent in the state where the sexual conduct occurs cannot give valid consent. </a:t>
            </a:r>
          </a:p>
        </p:txBody>
      </p:sp>
    </p:spTree>
    <p:extLst>
      <p:ext uri="{BB962C8B-B14F-4D97-AF65-F5344CB8AC3E}">
        <p14:creationId xmlns:p14="http://schemas.microsoft.com/office/powerpoint/2010/main" val="2291562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54DE4-F30A-FA2D-761F-AA8D15FBD863}"/>
              </a:ext>
            </a:extLst>
          </p:cNvPr>
          <p:cNvSpPr>
            <a:spLocks noGrp="1"/>
          </p:cNvSpPr>
          <p:nvPr>
            <p:ph type="title"/>
          </p:nvPr>
        </p:nvSpPr>
        <p:spPr>
          <a:xfrm>
            <a:off x="1646237" y="504202"/>
            <a:ext cx="8643154" cy="640105"/>
          </a:xfrm>
        </p:spPr>
        <p:txBody>
          <a:bodyPr>
            <a:normAutofit/>
          </a:bodyPr>
          <a:lstStyle/>
          <a:p>
            <a:r>
              <a:rPr lang="en-US" dirty="0"/>
              <a:t>Incapacity</a:t>
            </a:r>
          </a:p>
        </p:txBody>
      </p:sp>
      <p:sp>
        <p:nvSpPr>
          <p:cNvPr id="3" name="Text Placeholder 2">
            <a:extLst>
              <a:ext uri="{FF2B5EF4-FFF2-40B4-BE49-F238E27FC236}">
                <a16:creationId xmlns:a16="http://schemas.microsoft.com/office/drawing/2014/main" id="{BE92237B-AAC0-46C4-63F9-365D28883AAF}"/>
              </a:ext>
            </a:extLst>
          </p:cNvPr>
          <p:cNvSpPr>
            <a:spLocks noGrp="1"/>
          </p:cNvSpPr>
          <p:nvPr>
            <p:ph type="body" idx="1"/>
          </p:nvPr>
        </p:nvSpPr>
        <p:spPr>
          <a:xfrm>
            <a:off x="831791" y="1315224"/>
            <a:ext cx="10272045" cy="1983454"/>
          </a:xfrm>
        </p:spPr>
        <p:txBody>
          <a:bodyPr>
            <a:noAutofit/>
          </a:bodyPr>
          <a:lstStyle/>
          <a:p>
            <a:pPr algn="l"/>
            <a:r>
              <a:rPr lang="en-US" sz="2400" dirty="0"/>
              <a:t>Incapacity refers to a state where a person does not appreciate the nature or fact of sexual activity due to the effect of drugs or alcohol consumption, medical condition or disability, or due to a state of unconsciousness or sleep</a:t>
            </a:r>
          </a:p>
        </p:txBody>
      </p:sp>
      <p:sp>
        <p:nvSpPr>
          <p:cNvPr id="4" name="Text Placeholder 2">
            <a:extLst>
              <a:ext uri="{FF2B5EF4-FFF2-40B4-BE49-F238E27FC236}">
                <a16:creationId xmlns:a16="http://schemas.microsoft.com/office/drawing/2014/main" id="{8E51D22A-1D35-CF60-9979-B8F751C01637}"/>
              </a:ext>
            </a:extLst>
          </p:cNvPr>
          <p:cNvSpPr txBox="1">
            <a:spLocks/>
          </p:cNvSpPr>
          <p:nvPr/>
        </p:nvSpPr>
        <p:spPr>
          <a:xfrm>
            <a:off x="831791" y="3298678"/>
            <a:ext cx="10272045" cy="1983454"/>
          </a:xfrm>
          <a:prstGeom prst="rect">
            <a:avLst/>
          </a:prstGeom>
        </p:spPr>
        <p:txBody>
          <a:bodyPr vert="horz" lIns="91440" tIns="91440" rIns="91440" bIns="45720" rtlCol="0">
            <a:noAutofit/>
          </a:bodyPr>
          <a:lstStyle>
            <a:lvl1pPr marL="0" indent="0" algn="ctr" defTabSz="914400" rtl="0" eaLnBrk="1" latinLnBrk="0" hangingPunct="1">
              <a:lnSpc>
                <a:spcPct val="120000"/>
              </a:lnSpc>
              <a:spcBef>
                <a:spcPts val="10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tint val="75000"/>
                  </a:schemeClr>
                </a:solidFill>
                <a:effectLst/>
                <a:latin typeface="+mn-lt"/>
                <a:ea typeface="+mn-ea"/>
                <a:cs typeface="+mn-cs"/>
              </a:defRPr>
            </a:lvl9pPr>
          </a:lstStyle>
          <a:p>
            <a:pPr marL="342900" indent="-342900" algn="l">
              <a:buFont typeface="Arial" panose="020B0604020202020204" pitchFamily="34" charset="0"/>
              <a:buChar char="•"/>
            </a:pPr>
            <a:r>
              <a:rPr lang="en-US" sz="2400" dirty="0"/>
              <a:t> Loss of ability to make a reasoned decision and communicate it •</a:t>
            </a:r>
          </a:p>
          <a:p>
            <a:pPr marL="342900" indent="-342900" algn="l">
              <a:buFont typeface="Arial" panose="020B0604020202020204" pitchFamily="34" charset="0"/>
              <a:buChar char="•"/>
            </a:pPr>
            <a:r>
              <a:rPr lang="en-US" sz="2400" dirty="0"/>
              <a:t>Loss of appreciation of the nature and fact of sexual activity </a:t>
            </a:r>
          </a:p>
          <a:p>
            <a:pPr marL="342900" indent="-342900" algn="l">
              <a:buFont typeface="Arial" panose="020B0604020202020204" pitchFamily="34" charset="0"/>
              <a:buChar char="•"/>
            </a:pPr>
            <a:r>
              <a:rPr lang="en-US" sz="2400" dirty="0"/>
              <a:t>Loss of appreciation of the “who, what, when, where, and how”</a:t>
            </a:r>
          </a:p>
        </p:txBody>
      </p:sp>
    </p:spTree>
    <p:extLst>
      <p:ext uri="{BB962C8B-B14F-4D97-AF65-F5344CB8AC3E}">
        <p14:creationId xmlns:p14="http://schemas.microsoft.com/office/powerpoint/2010/main" val="2466695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978" y="1756130"/>
            <a:ext cx="10873946" cy="1969007"/>
          </a:xfrm>
        </p:spPr>
        <p:txBody>
          <a:bodyPr>
            <a:noAutofit/>
          </a:bodyPr>
          <a:lstStyle/>
          <a:p>
            <a:r>
              <a:rPr lang="en-US" sz="11500" dirty="0"/>
              <a:t>Retaliation</a:t>
            </a:r>
          </a:p>
        </p:txBody>
      </p:sp>
    </p:spTree>
    <p:extLst>
      <p:ext uri="{BB962C8B-B14F-4D97-AF65-F5344CB8AC3E}">
        <p14:creationId xmlns:p14="http://schemas.microsoft.com/office/powerpoint/2010/main" val="29183051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693450"/>
            <a:ext cx="8643154" cy="690508"/>
          </a:xfrm>
        </p:spPr>
        <p:txBody>
          <a:bodyPr/>
          <a:lstStyle/>
          <a:p>
            <a:r>
              <a:rPr lang="en-US" dirty="0"/>
              <a:t>What is retaliation?</a:t>
            </a:r>
          </a:p>
        </p:txBody>
      </p:sp>
      <p:sp>
        <p:nvSpPr>
          <p:cNvPr id="3" name="Text Placeholder 2"/>
          <p:cNvSpPr>
            <a:spLocks noGrp="1"/>
          </p:cNvSpPr>
          <p:nvPr>
            <p:ph type="body" idx="1"/>
          </p:nvPr>
        </p:nvSpPr>
        <p:spPr>
          <a:xfrm>
            <a:off x="543697" y="1383959"/>
            <a:ext cx="11195222" cy="4646138"/>
          </a:xfrm>
        </p:spPr>
        <p:txBody>
          <a:bodyPr>
            <a:normAutofit/>
          </a:bodyPr>
          <a:lstStyle/>
          <a:p>
            <a:pPr algn="l"/>
            <a:r>
              <a:rPr lang="en-US" sz="3200" dirty="0"/>
              <a:t>Intimidation, threats, coercion, or discrimination against any individual for the purpose of interfering with any right or privilege secured by Title IX and its implementing regulations or because an individual has made a report or complaint, testified, assisted, participated in or refused to participate in any manner in an investigation, proceeding, or hearing under the institution’s policy</a:t>
            </a:r>
          </a:p>
        </p:txBody>
      </p:sp>
    </p:spTree>
    <p:extLst>
      <p:ext uri="{BB962C8B-B14F-4D97-AF65-F5344CB8AC3E}">
        <p14:creationId xmlns:p14="http://schemas.microsoft.com/office/powerpoint/2010/main" val="283730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545168"/>
            <a:ext cx="8643154" cy="665794"/>
          </a:xfrm>
        </p:spPr>
        <p:txBody>
          <a:bodyPr/>
          <a:lstStyle/>
          <a:p>
            <a:r>
              <a:rPr lang="en-US" dirty="0"/>
              <a:t>Does retaliation require intent?</a:t>
            </a:r>
          </a:p>
        </p:txBody>
      </p:sp>
      <p:sp>
        <p:nvSpPr>
          <p:cNvPr id="3" name="Text Placeholder 2"/>
          <p:cNvSpPr>
            <a:spLocks noGrp="1"/>
          </p:cNvSpPr>
          <p:nvPr>
            <p:ph type="body" idx="1"/>
          </p:nvPr>
        </p:nvSpPr>
        <p:spPr>
          <a:xfrm>
            <a:off x="1774423" y="2075935"/>
            <a:ext cx="8643154" cy="2743189"/>
          </a:xfrm>
        </p:spPr>
        <p:txBody>
          <a:bodyPr>
            <a:normAutofit/>
          </a:bodyPr>
          <a:lstStyle/>
          <a:p>
            <a:pPr marL="285750" indent="-285750" algn="l">
              <a:buFont typeface="Arial" panose="020B0604020202020204" pitchFamily="34" charset="0"/>
              <a:buChar char="•"/>
            </a:pPr>
            <a:r>
              <a:rPr lang="en-US" sz="3200" dirty="0"/>
              <a:t>“For the purpose of interfering with any right or privilege secured by Title IX . . .”</a:t>
            </a:r>
          </a:p>
          <a:p>
            <a:pPr marL="285750" indent="-285750" algn="l">
              <a:buFont typeface="Arial" panose="020B0604020202020204" pitchFamily="34" charset="0"/>
              <a:buChar char="•"/>
            </a:pPr>
            <a:r>
              <a:rPr lang="en-US" sz="3200" dirty="0"/>
              <a:t>Requires a subjective state of mind of the respondent</a:t>
            </a:r>
          </a:p>
        </p:txBody>
      </p:sp>
    </p:spTree>
    <p:extLst>
      <p:ext uri="{BB962C8B-B14F-4D97-AF65-F5344CB8AC3E}">
        <p14:creationId xmlns:p14="http://schemas.microsoft.com/office/powerpoint/2010/main" val="641264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619308"/>
            <a:ext cx="8643154" cy="1234205"/>
          </a:xfrm>
        </p:spPr>
        <p:txBody>
          <a:bodyPr/>
          <a:lstStyle/>
          <a:p>
            <a:r>
              <a:rPr lang="en-US" dirty="0"/>
              <a:t>Is it retaliation if a respondent files a counter-complaint?</a:t>
            </a:r>
          </a:p>
        </p:txBody>
      </p:sp>
      <p:sp>
        <p:nvSpPr>
          <p:cNvPr id="3" name="Text Placeholder 2"/>
          <p:cNvSpPr>
            <a:spLocks noGrp="1"/>
          </p:cNvSpPr>
          <p:nvPr>
            <p:ph type="body" idx="1"/>
          </p:nvPr>
        </p:nvSpPr>
        <p:spPr>
          <a:xfrm>
            <a:off x="766120" y="2051223"/>
            <a:ext cx="10700950" cy="3781166"/>
          </a:xfrm>
        </p:spPr>
        <p:txBody>
          <a:bodyPr>
            <a:normAutofit/>
          </a:bodyPr>
          <a:lstStyle/>
          <a:p>
            <a:pPr marL="285750" indent="-285750" algn="l">
              <a:buFont typeface="Arial" panose="020B0604020202020204" pitchFamily="34" charset="0"/>
              <a:buChar char="•"/>
            </a:pPr>
            <a:r>
              <a:rPr lang="en-US" sz="3200" dirty="0"/>
              <a:t>Only if the counter-complaint is made in bad faith for the purpose of interfering with the complainant’s exercise of Title IX rights</a:t>
            </a:r>
          </a:p>
        </p:txBody>
      </p:sp>
    </p:spTree>
    <p:extLst>
      <p:ext uri="{BB962C8B-B14F-4D97-AF65-F5344CB8AC3E}">
        <p14:creationId xmlns:p14="http://schemas.microsoft.com/office/powerpoint/2010/main" val="82789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423" y="792303"/>
            <a:ext cx="8643154" cy="1135351"/>
          </a:xfrm>
        </p:spPr>
        <p:txBody>
          <a:bodyPr>
            <a:normAutofit/>
          </a:bodyPr>
          <a:lstStyle/>
          <a:p>
            <a:r>
              <a:rPr lang="en-US" dirty="0"/>
              <a:t>Is there any retaliation that is allowed?</a:t>
            </a:r>
          </a:p>
        </p:txBody>
      </p:sp>
      <p:sp>
        <p:nvSpPr>
          <p:cNvPr id="3" name="Text Placeholder 2"/>
          <p:cNvSpPr>
            <a:spLocks noGrp="1"/>
          </p:cNvSpPr>
          <p:nvPr>
            <p:ph type="body" idx="1"/>
          </p:nvPr>
        </p:nvSpPr>
        <p:spPr>
          <a:xfrm>
            <a:off x="1359244" y="2100649"/>
            <a:ext cx="9415848" cy="3731740"/>
          </a:xfrm>
        </p:spPr>
        <p:txBody>
          <a:bodyPr>
            <a:normAutofit lnSpcReduction="10000"/>
          </a:bodyPr>
          <a:lstStyle/>
          <a:p>
            <a:pPr marL="285750" indent="-285750" algn="l">
              <a:buFont typeface="Arial" panose="020B0604020202020204" pitchFamily="34" charset="0"/>
              <a:buChar char="•"/>
            </a:pPr>
            <a:r>
              <a:rPr lang="en-US" sz="3200" dirty="0"/>
              <a:t>Some conduct that meets the technical definition of retaliation may be Constitutionally protected</a:t>
            </a:r>
          </a:p>
          <a:p>
            <a:pPr marL="742950" lvl="1" indent="-285750">
              <a:buFont typeface="Arial" panose="020B0604020202020204" pitchFamily="34" charset="0"/>
              <a:buChar char="•"/>
            </a:pPr>
            <a:r>
              <a:rPr lang="en-US" sz="3200" dirty="0"/>
              <a:t>Freedom of speech</a:t>
            </a:r>
          </a:p>
          <a:p>
            <a:pPr marL="742950" lvl="1" indent="-285750">
              <a:buFont typeface="Arial" panose="020B0604020202020204" pitchFamily="34" charset="0"/>
              <a:buChar char="•"/>
            </a:pPr>
            <a:r>
              <a:rPr lang="en-US" sz="3200" dirty="0"/>
              <a:t>Freedom of association</a:t>
            </a:r>
          </a:p>
          <a:p>
            <a:pPr marL="742950" lvl="1" indent="-285750">
              <a:buFont typeface="Arial" panose="020B0604020202020204" pitchFamily="34" charset="0"/>
              <a:buChar char="•"/>
            </a:pPr>
            <a:r>
              <a:rPr lang="en-US" sz="3200" dirty="0"/>
              <a:t>Freedom of religion</a:t>
            </a:r>
          </a:p>
        </p:txBody>
      </p:sp>
    </p:spTree>
    <p:extLst>
      <p:ext uri="{BB962C8B-B14F-4D97-AF65-F5344CB8AC3E}">
        <p14:creationId xmlns:p14="http://schemas.microsoft.com/office/powerpoint/2010/main" val="25234227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259" y="568412"/>
            <a:ext cx="10503244" cy="1186248"/>
          </a:xfrm>
        </p:spPr>
        <p:txBody>
          <a:bodyPr>
            <a:noAutofit/>
          </a:bodyPr>
          <a:lstStyle/>
          <a:p>
            <a:r>
              <a:rPr lang="en-US" dirty="0"/>
              <a:t>The title ix coordinator and </a:t>
            </a:r>
            <a:br>
              <a:rPr lang="en-US" dirty="0"/>
            </a:br>
            <a:r>
              <a:rPr lang="en-US" dirty="0"/>
              <a:t>title ix team</a:t>
            </a:r>
          </a:p>
        </p:txBody>
      </p:sp>
      <p:sp>
        <p:nvSpPr>
          <p:cNvPr id="4" name="Text Placeholder 2"/>
          <p:cNvSpPr>
            <a:spLocks noGrp="1"/>
          </p:cNvSpPr>
          <p:nvPr>
            <p:ph type="body" idx="1"/>
          </p:nvPr>
        </p:nvSpPr>
        <p:spPr>
          <a:xfrm>
            <a:off x="840259" y="1754660"/>
            <a:ext cx="10503244" cy="4003589"/>
          </a:xfrm>
        </p:spPr>
        <p:txBody>
          <a:bodyPr>
            <a:normAutofit lnSpcReduction="10000"/>
          </a:bodyPr>
          <a:lstStyle/>
          <a:p>
            <a:pPr marL="285750" indent="-285750" algn="l">
              <a:buFont typeface="Arial" panose="020B0604020202020204" pitchFamily="34" charset="0"/>
              <a:buChar char="•"/>
            </a:pPr>
            <a:r>
              <a:rPr lang="en-US" sz="3200" dirty="0"/>
              <a:t>Title IX Coordinator</a:t>
            </a:r>
          </a:p>
          <a:p>
            <a:pPr marL="285750" indent="-285750" algn="l">
              <a:buFont typeface="Arial" panose="020B0604020202020204" pitchFamily="34" charset="0"/>
              <a:buChar char="•"/>
            </a:pPr>
            <a:r>
              <a:rPr lang="en-US" sz="3200" dirty="0"/>
              <a:t>Investigators</a:t>
            </a:r>
          </a:p>
          <a:p>
            <a:pPr marL="285750" indent="-285750" algn="l">
              <a:buFont typeface="Arial" panose="020B0604020202020204" pitchFamily="34" charset="0"/>
              <a:buChar char="•"/>
            </a:pPr>
            <a:r>
              <a:rPr lang="en-US" sz="3200" dirty="0"/>
              <a:t>Decision-makers</a:t>
            </a:r>
          </a:p>
          <a:p>
            <a:pPr marL="285750" indent="-285750" algn="l">
              <a:buFont typeface="Arial" panose="020B0604020202020204" pitchFamily="34" charset="0"/>
              <a:buChar char="•"/>
            </a:pPr>
            <a:r>
              <a:rPr lang="en-US" sz="3200" dirty="0"/>
              <a:t>Informal Resolution Facilitators</a:t>
            </a:r>
          </a:p>
          <a:p>
            <a:pPr marL="285750" indent="-285750" algn="l">
              <a:buFont typeface="Arial" panose="020B0604020202020204" pitchFamily="34" charset="0"/>
              <a:buChar char="•"/>
            </a:pPr>
            <a:r>
              <a:rPr lang="en-US" sz="3200" dirty="0"/>
              <a:t>Appellate Officers</a:t>
            </a:r>
          </a:p>
          <a:p>
            <a:pPr marL="285750" indent="-285750" algn="l">
              <a:buFont typeface="Arial" panose="020B0604020202020204" pitchFamily="34" charset="0"/>
              <a:buChar char="•"/>
            </a:pPr>
            <a:r>
              <a:rPr lang="en-US" sz="3200" dirty="0"/>
              <a:t>Persons responsible for Supportive Measures</a:t>
            </a:r>
          </a:p>
          <a:p>
            <a:pPr marL="285750" indent="-285750" algn="l">
              <a:buFont typeface="Arial" panose="020B0604020202020204" pitchFamily="34" charset="0"/>
              <a:buChar char="•"/>
            </a:pPr>
            <a:endParaRPr lang="en-US" sz="3200" dirty="0"/>
          </a:p>
        </p:txBody>
      </p:sp>
    </p:spTree>
    <p:extLst>
      <p:ext uri="{BB962C8B-B14F-4D97-AF65-F5344CB8AC3E}">
        <p14:creationId xmlns:p14="http://schemas.microsoft.com/office/powerpoint/2010/main" val="2284505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Title ix implemented</a:t>
            </a:r>
          </a:p>
        </p:txBody>
      </p:sp>
      <p:sp>
        <p:nvSpPr>
          <p:cNvPr id="3" name="Content Placeholder 2"/>
          <p:cNvSpPr>
            <a:spLocks noGrp="1"/>
          </p:cNvSpPr>
          <p:nvPr>
            <p:ph idx="1"/>
          </p:nvPr>
        </p:nvSpPr>
        <p:spPr/>
        <p:txBody>
          <a:bodyPr>
            <a:normAutofit/>
          </a:bodyPr>
          <a:lstStyle/>
          <a:p>
            <a:r>
              <a:rPr lang="en-US" sz="3600" dirty="0"/>
              <a:t>U.S. Department of Education regulations </a:t>
            </a:r>
          </a:p>
          <a:p>
            <a:r>
              <a:rPr lang="en-US" sz="3600" dirty="0"/>
              <a:t>Private lawsuits and related court decisions</a:t>
            </a:r>
          </a:p>
        </p:txBody>
      </p:sp>
    </p:spTree>
    <p:extLst>
      <p:ext uri="{BB962C8B-B14F-4D97-AF65-F5344CB8AC3E}">
        <p14:creationId xmlns:p14="http://schemas.microsoft.com/office/powerpoint/2010/main" val="187106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included in education program or activity?</a:t>
            </a:r>
          </a:p>
        </p:txBody>
      </p:sp>
      <p:sp>
        <p:nvSpPr>
          <p:cNvPr id="3" name="Content Placeholder 2"/>
          <p:cNvSpPr>
            <a:spLocks noGrp="1"/>
          </p:cNvSpPr>
          <p:nvPr>
            <p:ph idx="1"/>
          </p:nvPr>
        </p:nvSpPr>
        <p:spPr>
          <a:xfrm>
            <a:off x="635499" y="1853754"/>
            <a:ext cx="10923373" cy="3450613"/>
          </a:xfrm>
        </p:spPr>
        <p:txBody>
          <a:bodyPr>
            <a:noAutofit/>
          </a:bodyPr>
          <a:lstStyle/>
          <a:p>
            <a:r>
              <a:rPr lang="en-US" sz="2800" dirty="0"/>
              <a:t>Any operation of the institution, regardless of location </a:t>
            </a:r>
          </a:p>
          <a:p>
            <a:r>
              <a:rPr lang="en-US" sz="2800" dirty="0"/>
              <a:t>Buildings owned or controlled by the institution </a:t>
            </a:r>
          </a:p>
          <a:p>
            <a:r>
              <a:rPr lang="en-US" sz="2800" dirty="0"/>
              <a:t>Buildings owned or controlled by an officially recognized student organization (higher education only) </a:t>
            </a:r>
          </a:p>
          <a:p>
            <a:r>
              <a:rPr lang="en-US" sz="2800" dirty="0"/>
              <a:t>Conduct that is subject to the institution’s disciplinary authority </a:t>
            </a:r>
          </a:p>
          <a:p>
            <a:r>
              <a:rPr lang="en-US" sz="2800" dirty="0"/>
              <a:t>The exercise of institutional power or authority by employees and agents regardless of location</a:t>
            </a:r>
          </a:p>
        </p:txBody>
      </p:sp>
    </p:spTree>
    <p:extLst>
      <p:ext uri="{BB962C8B-B14F-4D97-AF65-F5344CB8AC3E}">
        <p14:creationId xmlns:p14="http://schemas.microsoft.com/office/powerpoint/2010/main" val="524006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1600" y="431597"/>
            <a:ext cx="10186417" cy="1245958"/>
          </a:xfrm>
        </p:spPr>
        <p:txBody>
          <a:bodyPr>
            <a:normAutofit/>
          </a:bodyPr>
          <a:lstStyle/>
          <a:p>
            <a:r>
              <a:rPr lang="en-US" sz="3200" dirty="0"/>
              <a:t>What about misconduct that happens abroad?</a:t>
            </a:r>
          </a:p>
        </p:txBody>
      </p:sp>
      <p:sp>
        <p:nvSpPr>
          <p:cNvPr id="3" name="Subtitle 2"/>
          <p:cNvSpPr>
            <a:spLocks noGrp="1"/>
          </p:cNvSpPr>
          <p:nvPr>
            <p:ph type="subTitle" idx="1"/>
          </p:nvPr>
        </p:nvSpPr>
        <p:spPr>
          <a:xfrm>
            <a:off x="395415" y="1677555"/>
            <a:ext cx="11318789" cy="4401969"/>
          </a:xfrm>
        </p:spPr>
        <p:txBody>
          <a:bodyPr>
            <a:noAutofit/>
          </a:bodyPr>
          <a:lstStyle/>
          <a:p>
            <a:pPr marL="342900" indent="-342900" algn="l">
              <a:buFont typeface="Arial" panose="020B0604020202020204" pitchFamily="34" charset="0"/>
              <a:buChar char="•"/>
            </a:pPr>
            <a:r>
              <a:rPr lang="en-US" sz="3200" cap="none" dirty="0"/>
              <a:t>Title IX only requires response to sex discrimination and sex-based harassment “in the United States” </a:t>
            </a:r>
          </a:p>
          <a:p>
            <a:pPr marL="342900" indent="-342900" algn="l">
              <a:buFont typeface="Arial" panose="020B0604020202020204" pitchFamily="34" charset="0"/>
              <a:buChar char="•"/>
            </a:pPr>
            <a:r>
              <a:rPr lang="en-US" sz="3200" cap="none" dirty="0"/>
              <a:t>But institutions may investigate things that happen abroad if they are relevant to misconduct occurring in the United States </a:t>
            </a:r>
          </a:p>
        </p:txBody>
      </p:sp>
    </p:spTree>
    <p:extLst>
      <p:ext uri="{BB962C8B-B14F-4D97-AF65-F5344CB8AC3E}">
        <p14:creationId xmlns:p14="http://schemas.microsoft.com/office/powerpoint/2010/main" val="2195503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institutions does the new Title IX regulation apply to?</a:t>
            </a:r>
          </a:p>
        </p:txBody>
      </p:sp>
      <p:sp>
        <p:nvSpPr>
          <p:cNvPr id="3" name="Content Placeholder 2"/>
          <p:cNvSpPr>
            <a:spLocks noGrp="1"/>
          </p:cNvSpPr>
          <p:nvPr>
            <p:ph idx="1"/>
          </p:nvPr>
        </p:nvSpPr>
        <p:spPr/>
        <p:txBody>
          <a:bodyPr>
            <a:normAutofit/>
          </a:bodyPr>
          <a:lstStyle/>
          <a:p>
            <a:r>
              <a:rPr lang="en-US" sz="3200" dirty="0"/>
              <a:t>Any institution that receives federal funds and operates an education program </a:t>
            </a:r>
          </a:p>
          <a:p>
            <a:r>
              <a:rPr lang="en-US" sz="3200" dirty="0"/>
              <a:t>The regulation has some differing requirements for K-12 institutions and “post-secondary” institutions</a:t>
            </a:r>
          </a:p>
        </p:txBody>
      </p:sp>
    </p:spTree>
    <p:extLst>
      <p:ext uri="{BB962C8B-B14F-4D97-AF65-F5344CB8AC3E}">
        <p14:creationId xmlns:p14="http://schemas.microsoft.com/office/powerpoint/2010/main" val="1271032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Does the Title IX regulation apply to religious educational institutions? </a:t>
            </a:r>
          </a:p>
        </p:txBody>
      </p:sp>
      <p:sp>
        <p:nvSpPr>
          <p:cNvPr id="3" name="Content Placeholder 2"/>
          <p:cNvSpPr>
            <a:spLocks noGrp="1"/>
          </p:cNvSpPr>
          <p:nvPr>
            <p:ph idx="1"/>
          </p:nvPr>
        </p:nvSpPr>
        <p:spPr>
          <a:xfrm>
            <a:off x="642551" y="2015732"/>
            <a:ext cx="10799806" cy="3964938"/>
          </a:xfrm>
        </p:spPr>
        <p:txBody>
          <a:bodyPr>
            <a:normAutofit/>
          </a:bodyPr>
          <a:lstStyle/>
          <a:p>
            <a:r>
              <a:rPr lang="en-US" sz="2800" dirty="0"/>
              <a:t>Yes, if they receive federal funds </a:t>
            </a:r>
          </a:p>
          <a:p>
            <a:r>
              <a:rPr lang="en-US" sz="2800" dirty="0"/>
              <a:t>But the regulation contains a self-executing religious exemption that operates on a particularized basis</a:t>
            </a:r>
          </a:p>
          <a:p>
            <a:r>
              <a:rPr lang="en-US" sz="2800" dirty="0"/>
              <a:t>“This part does not apply to an educational institution which is controlled by a religious organization to the extent application of this part would not be consistent with the religious tenants of such organization.” 34 C.F.R. § 106.12 (emphasis added)</a:t>
            </a:r>
          </a:p>
        </p:txBody>
      </p:sp>
    </p:spTree>
    <p:extLst>
      <p:ext uri="{BB962C8B-B14F-4D97-AF65-F5344CB8AC3E}">
        <p14:creationId xmlns:p14="http://schemas.microsoft.com/office/powerpoint/2010/main" val="3141062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there other limitations on the reach of the Title IX regulation?</a:t>
            </a:r>
          </a:p>
        </p:txBody>
      </p:sp>
      <p:sp>
        <p:nvSpPr>
          <p:cNvPr id="3" name="Content Placeholder 2"/>
          <p:cNvSpPr>
            <a:spLocks noGrp="1"/>
          </p:cNvSpPr>
          <p:nvPr>
            <p:ph idx="1"/>
          </p:nvPr>
        </p:nvSpPr>
        <p:spPr/>
        <p:txBody>
          <a:bodyPr>
            <a:normAutofit/>
          </a:bodyPr>
          <a:lstStyle/>
          <a:p>
            <a:r>
              <a:rPr lang="en-US" sz="2800" dirty="0"/>
              <a:t>• Regulation </a:t>
            </a:r>
          </a:p>
          <a:p>
            <a:pPr lvl="1"/>
            <a:r>
              <a:rPr lang="en-US" sz="2400" dirty="0"/>
              <a:t>Does not apply to the extent it conflicts with the First Amendment and other Constitutional rights </a:t>
            </a:r>
          </a:p>
          <a:p>
            <a:pPr lvl="1"/>
            <a:r>
              <a:rPr lang="en-US" sz="2400" dirty="0"/>
              <a:t>May be limited by the federal Religious Freedom Restoration Act </a:t>
            </a:r>
          </a:p>
          <a:p>
            <a:pPr lvl="1"/>
            <a:r>
              <a:rPr lang="en-US" sz="2400" dirty="0"/>
              <a:t>Does not regulate the selection of textbooks or curricular materials</a:t>
            </a:r>
          </a:p>
        </p:txBody>
      </p:sp>
    </p:spTree>
    <p:extLst>
      <p:ext uri="{BB962C8B-B14F-4D97-AF65-F5344CB8AC3E}">
        <p14:creationId xmlns:p14="http://schemas.microsoft.com/office/powerpoint/2010/main" val="365866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7287" y="1186248"/>
            <a:ext cx="8951242" cy="3064476"/>
          </a:xfrm>
        </p:spPr>
        <p:txBody>
          <a:bodyPr>
            <a:normAutofit/>
          </a:bodyPr>
          <a:lstStyle/>
          <a:p>
            <a:r>
              <a:rPr lang="en-US" dirty="0"/>
              <a:t>Sex Discrimination and Sexual Harassment</a:t>
            </a:r>
          </a:p>
        </p:txBody>
      </p:sp>
    </p:spTree>
    <p:extLst>
      <p:ext uri="{BB962C8B-B14F-4D97-AF65-F5344CB8AC3E}">
        <p14:creationId xmlns:p14="http://schemas.microsoft.com/office/powerpoint/2010/main" val="80524234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95348</TotalTime>
  <Words>1334</Words>
  <Application>Microsoft Office PowerPoint</Application>
  <PresentationFormat>Widescreen</PresentationFormat>
  <Paragraphs>120</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Rockwell</vt:lpstr>
      <vt:lpstr>Gallery</vt:lpstr>
      <vt:lpstr>Title ix </vt:lpstr>
      <vt:lpstr>What is title ix</vt:lpstr>
      <vt:lpstr>How is Title ix implemented</vt:lpstr>
      <vt:lpstr>What is included in education program or activity?</vt:lpstr>
      <vt:lpstr>What about misconduct that happens abroad?</vt:lpstr>
      <vt:lpstr>What institutions does the new Title IX regulation apply to?</vt:lpstr>
      <vt:lpstr>Does the Title IX regulation apply to religious educational institutions? </vt:lpstr>
      <vt:lpstr>Are there other limitations on the reach of the Title IX regulation?</vt:lpstr>
      <vt:lpstr>Sex Discrimination and Sexual Harassment</vt:lpstr>
      <vt:lpstr>What is sex discrimination?</vt:lpstr>
      <vt:lpstr>What is programmatic discrimination?</vt:lpstr>
      <vt:lpstr>What is individualized discrimination?</vt:lpstr>
      <vt:lpstr>What is sexual harassment?</vt:lpstr>
      <vt:lpstr>What are the different categories of  sex-based harassment?</vt:lpstr>
      <vt:lpstr>Quid pro quo harassment</vt:lpstr>
      <vt:lpstr>Hostile Environment Harassment</vt:lpstr>
      <vt:lpstr>What factors do we consider in determining a hostile environment?</vt:lpstr>
      <vt:lpstr>What is sexual assault?</vt:lpstr>
      <vt:lpstr>What is domestic violence </vt:lpstr>
      <vt:lpstr>What is dating violence</vt:lpstr>
      <vt:lpstr>What is stalking?</vt:lpstr>
      <vt:lpstr>Consent</vt:lpstr>
      <vt:lpstr>Incapacity</vt:lpstr>
      <vt:lpstr>Retaliation</vt:lpstr>
      <vt:lpstr>What is retaliation?</vt:lpstr>
      <vt:lpstr>Does retaliation require intent?</vt:lpstr>
      <vt:lpstr>Is it retaliation if a respondent files a counter-complaint?</vt:lpstr>
      <vt:lpstr>Is there any retaliation that is allowed?</vt:lpstr>
      <vt:lpstr>The title ix coordinator and  title ix team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dc:title>
  <dc:creator>Stevens, Kayleen</dc:creator>
  <cp:lastModifiedBy>Stevens, Kayleen</cp:lastModifiedBy>
  <cp:revision>38</cp:revision>
  <cp:lastPrinted>2024-11-11T18:50:29Z</cp:lastPrinted>
  <dcterms:created xsi:type="dcterms:W3CDTF">2024-09-06T16:18:29Z</dcterms:created>
  <dcterms:modified xsi:type="dcterms:W3CDTF">2025-08-07T19:12:34Z</dcterms:modified>
</cp:coreProperties>
</file>